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15"/>
  </p:notesMasterIdLst>
  <p:sldIdLst>
    <p:sldId id="256" r:id="rId2"/>
    <p:sldId id="257" r:id="rId3"/>
    <p:sldId id="258" r:id="rId4"/>
    <p:sldId id="259" r:id="rId5"/>
    <p:sldId id="261" r:id="rId6"/>
    <p:sldId id="262" r:id="rId7"/>
    <p:sldId id="275" r:id="rId8"/>
    <p:sldId id="276" r:id="rId9"/>
    <p:sldId id="277" r:id="rId10"/>
    <p:sldId id="278" r:id="rId11"/>
    <p:sldId id="280" r:id="rId12"/>
    <p:sldId id="279" r:id="rId13"/>
    <p:sldId id="274" r:id="rId14"/>
  </p:sldIdLst>
  <p:sldSz cx="12192000" cy="6858000"/>
  <p:notesSz cx="6797675" cy="9874250"/>
  <p:defaultText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Μεσαίο στυλ 2 - Έμφαση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994" autoAdjust="0"/>
    <p:restoredTop sz="95501" autoAdjust="0"/>
  </p:normalViewPr>
  <p:slideViewPr>
    <p:cSldViewPr snapToGrid="0">
      <p:cViewPr varScale="1">
        <p:scale>
          <a:sx n="88" d="100"/>
          <a:sy n="88" d="100"/>
        </p:scale>
        <p:origin x="654" y="84"/>
      </p:cViewPr>
      <p:guideLst/>
    </p:cSldViewPr>
  </p:slideViewPr>
  <p:outlineViewPr>
    <p:cViewPr>
      <p:scale>
        <a:sx n="33" d="100"/>
        <a:sy n="33" d="100"/>
      </p:scale>
      <p:origin x="0" y="-12822"/>
    </p:cViewPr>
  </p:outlineViewPr>
  <p:notesTextViewPr>
    <p:cViewPr>
      <p:scale>
        <a:sx n="1" d="1"/>
        <a:sy n="1" d="1"/>
      </p:scale>
      <p:origin x="0" y="0"/>
    </p:cViewPr>
  </p:notesTextViewPr>
  <p:sorterViewPr>
    <p:cViewPr>
      <p:scale>
        <a:sx n="100" d="100"/>
        <a:sy n="100" d="100"/>
      </p:scale>
      <p:origin x="0" y="-186"/>
    </p:cViewPr>
  </p:sorterViewPr>
  <p:notesViewPr>
    <p:cSldViewPr snapToGrid="0">
      <p:cViewPr varScale="1">
        <p:scale>
          <a:sx n="70" d="100"/>
          <a:sy n="70" d="100"/>
        </p:scale>
        <p:origin x="3240" y="7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Θέση κεφαλίδας 1"/>
          <p:cNvSpPr>
            <a:spLocks noGrp="1"/>
          </p:cNvSpPr>
          <p:nvPr>
            <p:ph type="hdr" sz="quarter"/>
          </p:nvPr>
        </p:nvSpPr>
        <p:spPr>
          <a:xfrm>
            <a:off x="0" y="0"/>
            <a:ext cx="2945659" cy="495428"/>
          </a:xfrm>
          <a:prstGeom prst="rect">
            <a:avLst/>
          </a:prstGeom>
        </p:spPr>
        <p:txBody>
          <a:bodyPr vert="horz" lIns="90818" tIns="45409" rIns="90818" bIns="45409" rtlCol="0"/>
          <a:lstStyle>
            <a:lvl1pPr algn="l">
              <a:defRPr sz="1200"/>
            </a:lvl1pPr>
          </a:lstStyle>
          <a:p>
            <a:endParaRPr lang="el-GR"/>
          </a:p>
        </p:txBody>
      </p:sp>
      <p:sp>
        <p:nvSpPr>
          <p:cNvPr id="3" name="Θέση ημερομηνίας 2"/>
          <p:cNvSpPr>
            <a:spLocks noGrp="1"/>
          </p:cNvSpPr>
          <p:nvPr>
            <p:ph type="dt" idx="1"/>
          </p:nvPr>
        </p:nvSpPr>
        <p:spPr>
          <a:xfrm>
            <a:off x="3850443" y="0"/>
            <a:ext cx="2945659" cy="495428"/>
          </a:xfrm>
          <a:prstGeom prst="rect">
            <a:avLst/>
          </a:prstGeom>
        </p:spPr>
        <p:txBody>
          <a:bodyPr vert="horz" lIns="90818" tIns="45409" rIns="90818" bIns="45409" rtlCol="0"/>
          <a:lstStyle>
            <a:lvl1pPr algn="r">
              <a:defRPr sz="1200"/>
            </a:lvl1pPr>
          </a:lstStyle>
          <a:p>
            <a:fld id="{9CCAD402-1BDB-4E68-B685-7F8EFD8185A0}" type="datetimeFigureOut">
              <a:rPr lang="el-GR" smtClean="0"/>
              <a:t>13/12/2018</a:t>
            </a:fld>
            <a:endParaRPr lang="el-GR"/>
          </a:p>
        </p:txBody>
      </p:sp>
      <p:sp>
        <p:nvSpPr>
          <p:cNvPr id="4" name="Θέση εικόνας διαφάνειας 3"/>
          <p:cNvSpPr>
            <a:spLocks noGrp="1" noRot="1" noChangeAspect="1"/>
          </p:cNvSpPr>
          <p:nvPr>
            <p:ph type="sldImg" idx="2"/>
          </p:nvPr>
        </p:nvSpPr>
        <p:spPr>
          <a:xfrm>
            <a:off x="438150" y="1235075"/>
            <a:ext cx="5921375" cy="3332163"/>
          </a:xfrm>
          <a:prstGeom prst="rect">
            <a:avLst/>
          </a:prstGeom>
          <a:noFill/>
          <a:ln w="12700">
            <a:solidFill>
              <a:prstClr val="black"/>
            </a:solidFill>
          </a:ln>
        </p:spPr>
        <p:txBody>
          <a:bodyPr vert="horz" lIns="90818" tIns="45409" rIns="90818" bIns="45409" rtlCol="0" anchor="ctr"/>
          <a:lstStyle/>
          <a:p>
            <a:endParaRPr lang="el-GR"/>
          </a:p>
        </p:txBody>
      </p:sp>
      <p:sp>
        <p:nvSpPr>
          <p:cNvPr id="5" name="Θέση σημειώσεων 4"/>
          <p:cNvSpPr>
            <a:spLocks noGrp="1"/>
          </p:cNvSpPr>
          <p:nvPr>
            <p:ph type="body" sz="quarter" idx="3"/>
          </p:nvPr>
        </p:nvSpPr>
        <p:spPr>
          <a:xfrm>
            <a:off x="679768" y="4751982"/>
            <a:ext cx="5438140" cy="3887986"/>
          </a:xfrm>
          <a:prstGeom prst="rect">
            <a:avLst/>
          </a:prstGeom>
        </p:spPr>
        <p:txBody>
          <a:bodyPr vert="horz" lIns="90818" tIns="45409" rIns="90818" bIns="45409" rtlCol="0"/>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6" name="Θέση υποσέλιδου 5"/>
          <p:cNvSpPr>
            <a:spLocks noGrp="1"/>
          </p:cNvSpPr>
          <p:nvPr>
            <p:ph type="ftr" sz="quarter" idx="4"/>
          </p:nvPr>
        </p:nvSpPr>
        <p:spPr>
          <a:xfrm>
            <a:off x="0" y="9378825"/>
            <a:ext cx="2945659" cy="495427"/>
          </a:xfrm>
          <a:prstGeom prst="rect">
            <a:avLst/>
          </a:prstGeom>
        </p:spPr>
        <p:txBody>
          <a:bodyPr vert="horz" lIns="90818" tIns="45409" rIns="90818" bIns="45409" rtlCol="0" anchor="b"/>
          <a:lstStyle>
            <a:lvl1pPr algn="l">
              <a:defRPr sz="1200"/>
            </a:lvl1pPr>
          </a:lstStyle>
          <a:p>
            <a:endParaRPr lang="el-GR"/>
          </a:p>
        </p:txBody>
      </p:sp>
      <p:sp>
        <p:nvSpPr>
          <p:cNvPr id="7" name="Θέση αριθμού διαφάνειας 6"/>
          <p:cNvSpPr>
            <a:spLocks noGrp="1"/>
          </p:cNvSpPr>
          <p:nvPr>
            <p:ph type="sldNum" sz="quarter" idx="5"/>
          </p:nvPr>
        </p:nvSpPr>
        <p:spPr>
          <a:xfrm>
            <a:off x="3850443" y="9378825"/>
            <a:ext cx="2945659" cy="495427"/>
          </a:xfrm>
          <a:prstGeom prst="rect">
            <a:avLst/>
          </a:prstGeom>
        </p:spPr>
        <p:txBody>
          <a:bodyPr vert="horz" lIns="90818" tIns="45409" rIns="90818" bIns="45409" rtlCol="0" anchor="b"/>
          <a:lstStyle>
            <a:lvl1pPr algn="r">
              <a:defRPr sz="1200"/>
            </a:lvl1pPr>
          </a:lstStyle>
          <a:p>
            <a:fld id="{DC2CBADF-5446-4732-969D-ADC6AFC3C1DD}" type="slidenum">
              <a:rPr lang="el-GR" smtClean="0"/>
              <a:t>‹#›</a:t>
            </a:fld>
            <a:endParaRPr lang="el-GR"/>
          </a:p>
        </p:txBody>
      </p:sp>
    </p:spTree>
    <p:extLst>
      <p:ext uri="{BB962C8B-B14F-4D97-AF65-F5344CB8AC3E}">
        <p14:creationId xmlns:p14="http://schemas.microsoft.com/office/powerpoint/2010/main" val="47328735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endParaRPr lang="el-GR"/>
          </a:p>
        </p:txBody>
      </p:sp>
      <p:sp>
        <p:nvSpPr>
          <p:cNvPr id="4" name="Θέση αριθμού διαφάνειας 3"/>
          <p:cNvSpPr>
            <a:spLocks noGrp="1"/>
          </p:cNvSpPr>
          <p:nvPr>
            <p:ph type="sldNum" sz="quarter" idx="10"/>
          </p:nvPr>
        </p:nvSpPr>
        <p:spPr/>
        <p:txBody>
          <a:bodyPr/>
          <a:lstStyle/>
          <a:p>
            <a:fld id="{DC2CBADF-5446-4732-969D-ADC6AFC3C1DD}" type="slidenum">
              <a:rPr lang="el-GR" smtClean="0"/>
              <a:t>1</a:t>
            </a:fld>
            <a:endParaRPr lang="el-GR"/>
          </a:p>
        </p:txBody>
      </p:sp>
    </p:spTree>
    <p:extLst>
      <p:ext uri="{BB962C8B-B14F-4D97-AF65-F5344CB8AC3E}">
        <p14:creationId xmlns:p14="http://schemas.microsoft.com/office/powerpoint/2010/main" val="180335669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endParaRPr lang="el-GR"/>
          </a:p>
        </p:txBody>
      </p:sp>
      <p:sp>
        <p:nvSpPr>
          <p:cNvPr id="4" name="Θέση αριθμού διαφάνειας 3"/>
          <p:cNvSpPr>
            <a:spLocks noGrp="1"/>
          </p:cNvSpPr>
          <p:nvPr>
            <p:ph type="sldNum" sz="quarter" idx="10"/>
          </p:nvPr>
        </p:nvSpPr>
        <p:spPr/>
        <p:txBody>
          <a:bodyPr/>
          <a:lstStyle/>
          <a:p>
            <a:fld id="{DC2CBADF-5446-4732-969D-ADC6AFC3C1DD}" type="slidenum">
              <a:rPr lang="el-GR" smtClean="0"/>
              <a:t>2</a:t>
            </a:fld>
            <a:endParaRPr lang="el-GR"/>
          </a:p>
        </p:txBody>
      </p:sp>
    </p:spTree>
    <p:extLst>
      <p:ext uri="{BB962C8B-B14F-4D97-AF65-F5344CB8AC3E}">
        <p14:creationId xmlns:p14="http://schemas.microsoft.com/office/powerpoint/2010/main" val="277182052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endParaRPr lang="el-GR"/>
          </a:p>
        </p:txBody>
      </p:sp>
      <p:sp>
        <p:nvSpPr>
          <p:cNvPr id="4" name="Θέση αριθμού διαφάνειας 3"/>
          <p:cNvSpPr>
            <a:spLocks noGrp="1"/>
          </p:cNvSpPr>
          <p:nvPr>
            <p:ph type="sldNum" sz="quarter" idx="10"/>
          </p:nvPr>
        </p:nvSpPr>
        <p:spPr/>
        <p:txBody>
          <a:bodyPr/>
          <a:lstStyle/>
          <a:p>
            <a:fld id="{DC2CBADF-5446-4732-969D-ADC6AFC3C1DD}" type="slidenum">
              <a:rPr lang="el-GR" smtClean="0"/>
              <a:t>10</a:t>
            </a:fld>
            <a:endParaRPr lang="el-GR"/>
          </a:p>
        </p:txBody>
      </p:sp>
    </p:spTree>
    <p:extLst>
      <p:ext uri="{BB962C8B-B14F-4D97-AF65-F5344CB8AC3E}">
        <p14:creationId xmlns:p14="http://schemas.microsoft.com/office/powerpoint/2010/main" val="310557419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Διαφάνεια τίτλου">
    <p:spTree>
      <p:nvGrpSpPr>
        <p:cNvPr id="1" name=""/>
        <p:cNvGrpSpPr/>
        <p:nvPr/>
      </p:nvGrpSpPr>
      <p:grpSpPr>
        <a:xfrm>
          <a:off x="0" y="0"/>
          <a:ext cx="0" cy="0"/>
          <a:chOff x="0" y="0"/>
          <a:chExt cx="0" cy="0"/>
        </a:xfrm>
      </p:grpSpPr>
      <p:sp>
        <p:nvSpPr>
          <p:cNvPr id="2" name="Τίτλος 1"/>
          <p:cNvSpPr>
            <a:spLocks noGrp="1"/>
          </p:cNvSpPr>
          <p:nvPr>
            <p:ph type="ctrTitle"/>
          </p:nvPr>
        </p:nvSpPr>
        <p:spPr>
          <a:xfrm>
            <a:off x="1524000" y="1122363"/>
            <a:ext cx="9144000" cy="2387600"/>
          </a:xfrm>
        </p:spPr>
        <p:txBody>
          <a:bodyPr anchor="b"/>
          <a:lstStyle>
            <a:lvl1pPr algn="ctr">
              <a:defRPr sz="6000"/>
            </a:lvl1pPr>
          </a:lstStyle>
          <a:p>
            <a:r>
              <a:rPr lang="el-GR" smtClean="0"/>
              <a:t>Στυλ κύριου τίτλου</a:t>
            </a:r>
            <a:endParaRPr lang="el-GR"/>
          </a:p>
        </p:txBody>
      </p:sp>
      <p:sp>
        <p:nvSpPr>
          <p:cNvPr id="3" name="Υπότιτλος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l-GR" smtClean="0"/>
              <a:t>Στυλ κύριου υπότιτλου</a:t>
            </a:r>
            <a:endParaRPr lang="el-GR"/>
          </a:p>
        </p:txBody>
      </p:sp>
      <p:sp>
        <p:nvSpPr>
          <p:cNvPr id="4" name="Θέση ημερομηνίας 3"/>
          <p:cNvSpPr>
            <a:spLocks noGrp="1"/>
          </p:cNvSpPr>
          <p:nvPr>
            <p:ph type="dt" sz="half" idx="10"/>
          </p:nvPr>
        </p:nvSpPr>
        <p:spPr/>
        <p:txBody>
          <a:bodyPr/>
          <a:lstStyle/>
          <a:p>
            <a:fld id="{E120771C-EABB-427B-892F-98428544C43B}" type="datetime1">
              <a:rPr lang="el-GR" smtClean="0"/>
              <a:t>13/12/2018</a:t>
            </a:fld>
            <a:endParaRPr lang="el-GR"/>
          </a:p>
        </p:txBody>
      </p:sp>
      <p:sp>
        <p:nvSpPr>
          <p:cNvPr id="5" name="Θέση υποσέλιδου 4"/>
          <p:cNvSpPr>
            <a:spLocks noGrp="1"/>
          </p:cNvSpPr>
          <p:nvPr>
            <p:ph type="ftr" sz="quarter" idx="11"/>
          </p:nvPr>
        </p:nvSpPr>
        <p:spPr/>
        <p:txBody>
          <a:bodyPr/>
          <a:lstStyle/>
          <a:p>
            <a:r>
              <a:rPr lang="el-GR" smtClean="0"/>
              <a:t>ΠΡΟΓΡΑΜΜΑ ΚΛΕΙΣΘΕΝΗΣ Ι - ΤΟ ΝΕΟ ΘΕΣΜΙΚΟ ΠΛΑΙΣΙΟ ΚΑΙ Η ΑΥΤΟΔΙΟΙΚΗΣΗ Β' ΒΑΘΜΟΥ</a:t>
            </a:r>
            <a:endParaRPr lang="el-GR"/>
          </a:p>
        </p:txBody>
      </p:sp>
      <p:sp>
        <p:nvSpPr>
          <p:cNvPr id="6" name="Θέση αριθμού διαφάνειας 5"/>
          <p:cNvSpPr>
            <a:spLocks noGrp="1"/>
          </p:cNvSpPr>
          <p:nvPr>
            <p:ph type="sldNum" sz="quarter" idx="12"/>
          </p:nvPr>
        </p:nvSpPr>
        <p:spPr/>
        <p:txBody>
          <a:bodyPr/>
          <a:lstStyle/>
          <a:p>
            <a:fld id="{4947BAFC-3FA2-4FBE-8E78-C16567585979}" type="slidenum">
              <a:rPr lang="el-GR" smtClean="0"/>
              <a:t>‹#›</a:t>
            </a:fld>
            <a:endParaRPr lang="el-GR"/>
          </a:p>
        </p:txBody>
      </p:sp>
    </p:spTree>
    <p:extLst>
      <p:ext uri="{BB962C8B-B14F-4D97-AF65-F5344CB8AC3E}">
        <p14:creationId xmlns:p14="http://schemas.microsoft.com/office/powerpoint/2010/main" val="63975838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Τίτλος και Κατακόρυφο κείμενο">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smtClean="0"/>
              <a:t>Στυλ κύριου τίτλου</a:t>
            </a:r>
            <a:endParaRPr lang="el-GR"/>
          </a:p>
        </p:txBody>
      </p:sp>
      <p:sp>
        <p:nvSpPr>
          <p:cNvPr id="3" name="Θέση κατακόρυφου κειμένου 2"/>
          <p:cNvSpPr>
            <a:spLocks noGrp="1"/>
          </p:cNvSpPr>
          <p:nvPr>
            <p:ph type="body" orient="vert" idx="1"/>
          </p:nvPr>
        </p:nvSpPr>
        <p:spPr/>
        <p:txBody>
          <a:bodyPr vert="eaVert"/>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Θέση ημερομηνίας 3"/>
          <p:cNvSpPr>
            <a:spLocks noGrp="1"/>
          </p:cNvSpPr>
          <p:nvPr>
            <p:ph type="dt" sz="half" idx="10"/>
          </p:nvPr>
        </p:nvSpPr>
        <p:spPr/>
        <p:txBody>
          <a:bodyPr/>
          <a:lstStyle/>
          <a:p>
            <a:fld id="{7F6266E0-9294-43D6-BFF4-84D50D32E027}" type="datetime1">
              <a:rPr lang="el-GR" smtClean="0"/>
              <a:t>13/12/2018</a:t>
            </a:fld>
            <a:endParaRPr lang="el-GR"/>
          </a:p>
        </p:txBody>
      </p:sp>
      <p:sp>
        <p:nvSpPr>
          <p:cNvPr id="5" name="Θέση υποσέλιδου 4"/>
          <p:cNvSpPr>
            <a:spLocks noGrp="1"/>
          </p:cNvSpPr>
          <p:nvPr>
            <p:ph type="ftr" sz="quarter" idx="11"/>
          </p:nvPr>
        </p:nvSpPr>
        <p:spPr/>
        <p:txBody>
          <a:bodyPr/>
          <a:lstStyle/>
          <a:p>
            <a:r>
              <a:rPr lang="el-GR" smtClean="0"/>
              <a:t>ΠΡΟΓΡΑΜΜΑ ΚΛΕΙΣΘΕΝΗΣ Ι - ΤΟ ΝΕΟ ΘΕΣΜΙΚΟ ΠΛΑΙΣΙΟ ΚΑΙ Η ΑΥΤΟΔΙΟΙΚΗΣΗ Β' ΒΑΘΜΟΥ</a:t>
            </a:r>
            <a:endParaRPr lang="el-GR"/>
          </a:p>
        </p:txBody>
      </p:sp>
      <p:sp>
        <p:nvSpPr>
          <p:cNvPr id="6" name="Θέση αριθμού διαφάνειας 5"/>
          <p:cNvSpPr>
            <a:spLocks noGrp="1"/>
          </p:cNvSpPr>
          <p:nvPr>
            <p:ph type="sldNum" sz="quarter" idx="12"/>
          </p:nvPr>
        </p:nvSpPr>
        <p:spPr/>
        <p:txBody>
          <a:bodyPr/>
          <a:lstStyle/>
          <a:p>
            <a:fld id="{4947BAFC-3FA2-4FBE-8E78-C16567585979}" type="slidenum">
              <a:rPr lang="el-GR" smtClean="0"/>
              <a:t>‹#›</a:t>
            </a:fld>
            <a:endParaRPr lang="el-GR"/>
          </a:p>
        </p:txBody>
      </p:sp>
    </p:spTree>
    <p:extLst>
      <p:ext uri="{BB962C8B-B14F-4D97-AF65-F5344CB8AC3E}">
        <p14:creationId xmlns:p14="http://schemas.microsoft.com/office/powerpoint/2010/main" val="20676480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Κατακόρυφος τίτλος και Κείμενο">
    <p:spTree>
      <p:nvGrpSpPr>
        <p:cNvPr id="1" name=""/>
        <p:cNvGrpSpPr/>
        <p:nvPr/>
      </p:nvGrpSpPr>
      <p:grpSpPr>
        <a:xfrm>
          <a:off x="0" y="0"/>
          <a:ext cx="0" cy="0"/>
          <a:chOff x="0" y="0"/>
          <a:chExt cx="0" cy="0"/>
        </a:xfrm>
      </p:grpSpPr>
      <p:sp>
        <p:nvSpPr>
          <p:cNvPr id="2" name="Κατακόρυφος τίτλος 1"/>
          <p:cNvSpPr>
            <a:spLocks noGrp="1"/>
          </p:cNvSpPr>
          <p:nvPr>
            <p:ph type="title" orient="vert"/>
          </p:nvPr>
        </p:nvSpPr>
        <p:spPr>
          <a:xfrm>
            <a:off x="8724900" y="365125"/>
            <a:ext cx="2628900" cy="5811838"/>
          </a:xfrm>
        </p:spPr>
        <p:txBody>
          <a:bodyPr vert="eaVert"/>
          <a:lstStyle/>
          <a:p>
            <a:r>
              <a:rPr lang="el-GR" smtClean="0"/>
              <a:t>Στυλ κύριου τίτλου</a:t>
            </a:r>
            <a:endParaRPr lang="el-GR"/>
          </a:p>
        </p:txBody>
      </p:sp>
      <p:sp>
        <p:nvSpPr>
          <p:cNvPr id="3" name="Θέση κατακόρυφου κειμένου 2"/>
          <p:cNvSpPr>
            <a:spLocks noGrp="1"/>
          </p:cNvSpPr>
          <p:nvPr>
            <p:ph type="body" orient="vert" idx="1"/>
          </p:nvPr>
        </p:nvSpPr>
        <p:spPr>
          <a:xfrm>
            <a:off x="838200" y="365125"/>
            <a:ext cx="7734300" cy="5811838"/>
          </a:xfrm>
        </p:spPr>
        <p:txBody>
          <a:bodyPr vert="eaVert"/>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Θέση ημερομηνίας 3"/>
          <p:cNvSpPr>
            <a:spLocks noGrp="1"/>
          </p:cNvSpPr>
          <p:nvPr>
            <p:ph type="dt" sz="half" idx="10"/>
          </p:nvPr>
        </p:nvSpPr>
        <p:spPr/>
        <p:txBody>
          <a:bodyPr/>
          <a:lstStyle/>
          <a:p>
            <a:fld id="{20C104D4-0379-44E3-B3AD-8C14EA6FDB6A}" type="datetime1">
              <a:rPr lang="el-GR" smtClean="0"/>
              <a:t>13/12/2018</a:t>
            </a:fld>
            <a:endParaRPr lang="el-GR"/>
          </a:p>
        </p:txBody>
      </p:sp>
      <p:sp>
        <p:nvSpPr>
          <p:cNvPr id="5" name="Θέση υποσέλιδου 4"/>
          <p:cNvSpPr>
            <a:spLocks noGrp="1"/>
          </p:cNvSpPr>
          <p:nvPr>
            <p:ph type="ftr" sz="quarter" idx="11"/>
          </p:nvPr>
        </p:nvSpPr>
        <p:spPr/>
        <p:txBody>
          <a:bodyPr/>
          <a:lstStyle/>
          <a:p>
            <a:r>
              <a:rPr lang="el-GR" smtClean="0"/>
              <a:t>ΠΡΟΓΡΑΜΜΑ ΚΛΕΙΣΘΕΝΗΣ Ι - ΤΟ ΝΕΟ ΘΕΣΜΙΚΟ ΠΛΑΙΣΙΟ ΚΑΙ Η ΑΥΤΟΔΙΟΙΚΗΣΗ Β' ΒΑΘΜΟΥ</a:t>
            </a:r>
            <a:endParaRPr lang="el-GR"/>
          </a:p>
        </p:txBody>
      </p:sp>
      <p:sp>
        <p:nvSpPr>
          <p:cNvPr id="6" name="Θέση αριθμού διαφάνειας 5"/>
          <p:cNvSpPr>
            <a:spLocks noGrp="1"/>
          </p:cNvSpPr>
          <p:nvPr>
            <p:ph type="sldNum" sz="quarter" idx="12"/>
          </p:nvPr>
        </p:nvSpPr>
        <p:spPr/>
        <p:txBody>
          <a:bodyPr/>
          <a:lstStyle/>
          <a:p>
            <a:fld id="{4947BAFC-3FA2-4FBE-8E78-C16567585979}" type="slidenum">
              <a:rPr lang="el-GR" smtClean="0"/>
              <a:t>‹#›</a:t>
            </a:fld>
            <a:endParaRPr lang="el-GR"/>
          </a:p>
        </p:txBody>
      </p:sp>
    </p:spTree>
    <p:extLst>
      <p:ext uri="{BB962C8B-B14F-4D97-AF65-F5344CB8AC3E}">
        <p14:creationId xmlns:p14="http://schemas.microsoft.com/office/powerpoint/2010/main" val="96212485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Τίτλος και περιεχόμενο">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smtClean="0"/>
              <a:t>Στυλ κύριου τίτλου</a:t>
            </a:r>
            <a:endParaRPr lang="el-GR"/>
          </a:p>
        </p:txBody>
      </p:sp>
      <p:sp>
        <p:nvSpPr>
          <p:cNvPr id="3" name="Θέση περιεχομένου 2"/>
          <p:cNvSpPr>
            <a:spLocks noGrp="1"/>
          </p:cNvSpPr>
          <p:nvPr>
            <p:ph idx="1"/>
          </p:nvPr>
        </p:nvSpPr>
        <p:spPr/>
        <p:txBody>
          <a:body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Θέση ημερομηνίας 3"/>
          <p:cNvSpPr>
            <a:spLocks noGrp="1"/>
          </p:cNvSpPr>
          <p:nvPr>
            <p:ph type="dt" sz="half" idx="10"/>
          </p:nvPr>
        </p:nvSpPr>
        <p:spPr/>
        <p:txBody>
          <a:bodyPr/>
          <a:lstStyle/>
          <a:p>
            <a:fld id="{0A6C6EC3-7261-4F29-9D5F-4BEA45D88EC3}" type="datetime1">
              <a:rPr lang="el-GR" smtClean="0"/>
              <a:t>13/12/2018</a:t>
            </a:fld>
            <a:endParaRPr lang="el-GR"/>
          </a:p>
        </p:txBody>
      </p:sp>
      <p:sp>
        <p:nvSpPr>
          <p:cNvPr id="5" name="Θέση υποσέλιδου 4"/>
          <p:cNvSpPr>
            <a:spLocks noGrp="1"/>
          </p:cNvSpPr>
          <p:nvPr>
            <p:ph type="ftr" sz="quarter" idx="11"/>
          </p:nvPr>
        </p:nvSpPr>
        <p:spPr/>
        <p:txBody>
          <a:bodyPr/>
          <a:lstStyle/>
          <a:p>
            <a:r>
              <a:rPr lang="el-GR" smtClean="0"/>
              <a:t>ΠΡΟΓΡΑΜΜΑ ΚΛΕΙΣΘΕΝΗΣ Ι - ΤΟ ΝΕΟ ΘΕΣΜΙΚΟ ΠΛΑΙΣΙΟ ΚΑΙ Η ΑΥΤΟΔΙΟΙΚΗΣΗ Β' ΒΑΘΜΟΥ</a:t>
            </a:r>
            <a:endParaRPr lang="el-GR"/>
          </a:p>
        </p:txBody>
      </p:sp>
      <p:sp>
        <p:nvSpPr>
          <p:cNvPr id="6" name="Θέση αριθμού διαφάνειας 5"/>
          <p:cNvSpPr>
            <a:spLocks noGrp="1"/>
          </p:cNvSpPr>
          <p:nvPr>
            <p:ph type="sldNum" sz="quarter" idx="12"/>
          </p:nvPr>
        </p:nvSpPr>
        <p:spPr/>
        <p:txBody>
          <a:bodyPr/>
          <a:lstStyle/>
          <a:p>
            <a:fld id="{4947BAFC-3FA2-4FBE-8E78-C16567585979}" type="slidenum">
              <a:rPr lang="el-GR" smtClean="0"/>
              <a:t>‹#›</a:t>
            </a:fld>
            <a:endParaRPr lang="el-GR"/>
          </a:p>
        </p:txBody>
      </p:sp>
    </p:spTree>
    <p:extLst>
      <p:ext uri="{BB962C8B-B14F-4D97-AF65-F5344CB8AC3E}">
        <p14:creationId xmlns:p14="http://schemas.microsoft.com/office/powerpoint/2010/main" val="326530504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Κεφαλίδα ενότητας">
    <p:spTree>
      <p:nvGrpSpPr>
        <p:cNvPr id="1" name=""/>
        <p:cNvGrpSpPr/>
        <p:nvPr/>
      </p:nvGrpSpPr>
      <p:grpSpPr>
        <a:xfrm>
          <a:off x="0" y="0"/>
          <a:ext cx="0" cy="0"/>
          <a:chOff x="0" y="0"/>
          <a:chExt cx="0" cy="0"/>
        </a:xfrm>
      </p:grpSpPr>
      <p:sp>
        <p:nvSpPr>
          <p:cNvPr id="2" name="Τίτλος 1"/>
          <p:cNvSpPr>
            <a:spLocks noGrp="1"/>
          </p:cNvSpPr>
          <p:nvPr>
            <p:ph type="title"/>
          </p:nvPr>
        </p:nvSpPr>
        <p:spPr>
          <a:xfrm>
            <a:off x="831850" y="1709738"/>
            <a:ext cx="10515600" cy="2852737"/>
          </a:xfrm>
        </p:spPr>
        <p:txBody>
          <a:bodyPr anchor="b"/>
          <a:lstStyle>
            <a:lvl1pPr>
              <a:defRPr sz="6000"/>
            </a:lvl1pPr>
          </a:lstStyle>
          <a:p>
            <a:r>
              <a:rPr lang="el-GR" smtClean="0"/>
              <a:t>Στυλ κύριου τίτλου</a:t>
            </a:r>
            <a:endParaRPr lang="el-GR"/>
          </a:p>
        </p:txBody>
      </p:sp>
      <p:sp>
        <p:nvSpPr>
          <p:cNvPr id="3" name="Θέση κειμένου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l-GR" smtClean="0"/>
              <a:t>Στυλ υποδείγματος κειμένου</a:t>
            </a:r>
          </a:p>
        </p:txBody>
      </p:sp>
      <p:sp>
        <p:nvSpPr>
          <p:cNvPr id="4" name="Θέση ημερομηνίας 3"/>
          <p:cNvSpPr>
            <a:spLocks noGrp="1"/>
          </p:cNvSpPr>
          <p:nvPr>
            <p:ph type="dt" sz="half" idx="10"/>
          </p:nvPr>
        </p:nvSpPr>
        <p:spPr/>
        <p:txBody>
          <a:bodyPr/>
          <a:lstStyle/>
          <a:p>
            <a:fld id="{51A51010-ACAB-4BF0-981E-CCE109308690}" type="datetime1">
              <a:rPr lang="el-GR" smtClean="0"/>
              <a:t>13/12/2018</a:t>
            </a:fld>
            <a:endParaRPr lang="el-GR"/>
          </a:p>
        </p:txBody>
      </p:sp>
      <p:sp>
        <p:nvSpPr>
          <p:cNvPr id="5" name="Θέση υποσέλιδου 4"/>
          <p:cNvSpPr>
            <a:spLocks noGrp="1"/>
          </p:cNvSpPr>
          <p:nvPr>
            <p:ph type="ftr" sz="quarter" idx="11"/>
          </p:nvPr>
        </p:nvSpPr>
        <p:spPr/>
        <p:txBody>
          <a:bodyPr/>
          <a:lstStyle/>
          <a:p>
            <a:r>
              <a:rPr lang="el-GR" smtClean="0"/>
              <a:t>ΠΡΟΓΡΑΜΜΑ ΚΛΕΙΣΘΕΝΗΣ Ι - ΤΟ ΝΕΟ ΘΕΣΜΙΚΟ ΠΛΑΙΣΙΟ ΚΑΙ Η ΑΥΤΟΔΙΟΙΚΗΣΗ Β' ΒΑΘΜΟΥ</a:t>
            </a:r>
            <a:endParaRPr lang="el-GR"/>
          </a:p>
        </p:txBody>
      </p:sp>
      <p:sp>
        <p:nvSpPr>
          <p:cNvPr id="6" name="Θέση αριθμού διαφάνειας 5"/>
          <p:cNvSpPr>
            <a:spLocks noGrp="1"/>
          </p:cNvSpPr>
          <p:nvPr>
            <p:ph type="sldNum" sz="quarter" idx="12"/>
          </p:nvPr>
        </p:nvSpPr>
        <p:spPr/>
        <p:txBody>
          <a:bodyPr/>
          <a:lstStyle/>
          <a:p>
            <a:fld id="{4947BAFC-3FA2-4FBE-8E78-C16567585979}" type="slidenum">
              <a:rPr lang="el-GR" smtClean="0"/>
              <a:t>‹#›</a:t>
            </a:fld>
            <a:endParaRPr lang="el-GR"/>
          </a:p>
        </p:txBody>
      </p:sp>
    </p:spTree>
    <p:extLst>
      <p:ext uri="{BB962C8B-B14F-4D97-AF65-F5344CB8AC3E}">
        <p14:creationId xmlns:p14="http://schemas.microsoft.com/office/powerpoint/2010/main" val="281904160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Δύο περιεχόμενα">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smtClean="0"/>
              <a:t>Στυλ κύριου τίτλου</a:t>
            </a:r>
            <a:endParaRPr lang="el-GR"/>
          </a:p>
        </p:txBody>
      </p:sp>
      <p:sp>
        <p:nvSpPr>
          <p:cNvPr id="3" name="Θέση περιεχομένου 2"/>
          <p:cNvSpPr>
            <a:spLocks noGrp="1"/>
          </p:cNvSpPr>
          <p:nvPr>
            <p:ph sz="half" idx="1"/>
          </p:nvPr>
        </p:nvSpPr>
        <p:spPr>
          <a:xfrm>
            <a:off x="838200" y="1825625"/>
            <a:ext cx="5181600" cy="4351338"/>
          </a:xfrm>
        </p:spPr>
        <p:txBody>
          <a:body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Θέση περιεχομένου 3"/>
          <p:cNvSpPr>
            <a:spLocks noGrp="1"/>
          </p:cNvSpPr>
          <p:nvPr>
            <p:ph sz="half" idx="2"/>
          </p:nvPr>
        </p:nvSpPr>
        <p:spPr>
          <a:xfrm>
            <a:off x="6172200" y="1825625"/>
            <a:ext cx="5181600" cy="4351338"/>
          </a:xfrm>
        </p:spPr>
        <p:txBody>
          <a:body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5" name="Θέση ημερομηνίας 4"/>
          <p:cNvSpPr>
            <a:spLocks noGrp="1"/>
          </p:cNvSpPr>
          <p:nvPr>
            <p:ph type="dt" sz="half" idx="10"/>
          </p:nvPr>
        </p:nvSpPr>
        <p:spPr/>
        <p:txBody>
          <a:bodyPr/>
          <a:lstStyle/>
          <a:p>
            <a:fld id="{1B908CC7-369D-4170-90B7-C6D2B15432BC}" type="datetime1">
              <a:rPr lang="el-GR" smtClean="0"/>
              <a:t>13/12/2018</a:t>
            </a:fld>
            <a:endParaRPr lang="el-GR"/>
          </a:p>
        </p:txBody>
      </p:sp>
      <p:sp>
        <p:nvSpPr>
          <p:cNvPr id="6" name="Θέση υποσέλιδου 5"/>
          <p:cNvSpPr>
            <a:spLocks noGrp="1"/>
          </p:cNvSpPr>
          <p:nvPr>
            <p:ph type="ftr" sz="quarter" idx="11"/>
          </p:nvPr>
        </p:nvSpPr>
        <p:spPr/>
        <p:txBody>
          <a:bodyPr/>
          <a:lstStyle/>
          <a:p>
            <a:r>
              <a:rPr lang="el-GR" smtClean="0"/>
              <a:t>ΠΡΟΓΡΑΜΜΑ ΚΛΕΙΣΘΕΝΗΣ Ι - ΤΟ ΝΕΟ ΘΕΣΜΙΚΟ ΠΛΑΙΣΙΟ ΚΑΙ Η ΑΥΤΟΔΙΟΙΚΗΣΗ Β' ΒΑΘΜΟΥ</a:t>
            </a:r>
            <a:endParaRPr lang="el-GR"/>
          </a:p>
        </p:txBody>
      </p:sp>
      <p:sp>
        <p:nvSpPr>
          <p:cNvPr id="7" name="Θέση αριθμού διαφάνειας 6"/>
          <p:cNvSpPr>
            <a:spLocks noGrp="1"/>
          </p:cNvSpPr>
          <p:nvPr>
            <p:ph type="sldNum" sz="quarter" idx="12"/>
          </p:nvPr>
        </p:nvSpPr>
        <p:spPr/>
        <p:txBody>
          <a:bodyPr/>
          <a:lstStyle/>
          <a:p>
            <a:fld id="{4947BAFC-3FA2-4FBE-8E78-C16567585979}" type="slidenum">
              <a:rPr lang="el-GR" smtClean="0"/>
              <a:t>‹#›</a:t>
            </a:fld>
            <a:endParaRPr lang="el-GR"/>
          </a:p>
        </p:txBody>
      </p:sp>
    </p:spTree>
    <p:extLst>
      <p:ext uri="{BB962C8B-B14F-4D97-AF65-F5344CB8AC3E}">
        <p14:creationId xmlns:p14="http://schemas.microsoft.com/office/powerpoint/2010/main" val="391986676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Σύγκριση">
    <p:spTree>
      <p:nvGrpSpPr>
        <p:cNvPr id="1" name=""/>
        <p:cNvGrpSpPr/>
        <p:nvPr/>
      </p:nvGrpSpPr>
      <p:grpSpPr>
        <a:xfrm>
          <a:off x="0" y="0"/>
          <a:ext cx="0" cy="0"/>
          <a:chOff x="0" y="0"/>
          <a:chExt cx="0" cy="0"/>
        </a:xfrm>
      </p:grpSpPr>
      <p:sp>
        <p:nvSpPr>
          <p:cNvPr id="2" name="Τίτλος 1"/>
          <p:cNvSpPr>
            <a:spLocks noGrp="1"/>
          </p:cNvSpPr>
          <p:nvPr>
            <p:ph type="title"/>
          </p:nvPr>
        </p:nvSpPr>
        <p:spPr>
          <a:xfrm>
            <a:off x="839788" y="365125"/>
            <a:ext cx="10515600" cy="1325563"/>
          </a:xfrm>
        </p:spPr>
        <p:txBody>
          <a:bodyPr/>
          <a:lstStyle/>
          <a:p>
            <a:r>
              <a:rPr lang="el-GR" smtClean="0"/>
              <a:t>Στυλ κύριου τίτλου</a:t>
            </a:r>
            <a:endParaRPr lang="el-GR"/>
          </a:p>
        </p:txBody>
      </p:sp>
      <p:sp>
        <p:nvSpPr>
          <p:cNvPr id="3" name="Θέση κειμένου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smtClean="0"/>
              <a:t>Στυλ υποδείγματος κειμένου</a:t>
            </a:r>
          </a:p>
        </p:txBody>
      </p:sp>
      <p:sp>
        <p:nvSpPr>
          <p:cNvPr id="4" name="Θέση περιεχομένου 3"/>
          <p:cNvSpPr>
            <a:spLocks noGrp="1"/>
          </p:cNvSpPr>
          <p:nvPr>
            <p:ph sz="half" idx="2"/>
          </p:nvPr>
        </p:nvSpPr>
        <p:spPr>
          <a:xfrm>
            <a:off x="839788" y="2505075"/>
            <a:ext cx="5157787" cy="3684588"/>
          </a:xfrm>
        </p:spPr>
        <p:txBody>
          <a:body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5" name="Θέση κειμένου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smtClean="0"/>
              <a:t>Στυλ υποδείγματος κειμένου</a:t>
            </a:r>
          </a:p>
        </p:txBody>
      </p:sp>
      <p:sp>
        <p:nvSpPr>
          <p:cNvPr id="6" name="Θέση περιεχομένου 5"/>
          <p:cNvSpPr>
            <a:spLocks noGrp="1"/>
          </p:cNvSpPr>
          <p:nvPr>
            <p:ph sz="quarter" idx="4"/>
          </p:nvPr>
        </p:nvSpPr>
        <p:spPr>
          <a:xfrm>
            <a:off x="6172200" y="2505075"/>
            <a:ext cx="5183188" cy="3684588"/>
          </a:xfrm>
        </p:spPr>
        <p:txBody>
          <a:body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7" name="Θέση ημερομηνίας 6"/>
          <p:cNvSpPr>
            <a:spLocks noGrp="1"/>
          </p:cNvSpPr>
          <p:nvPr>
            <p:ph type="dt" sz="half" idx="10"/>
          </p:nvPr>
        </p:nvSpPr>
        <p:spPr/>
        <p:txBody>
          <a:bodyPr/>
          <a:lstStyle/>
          <a:p>
            <a:fld id="{C6DBE27A-6D79-464B-9D76-198F4700C0E6}" type="datetime1">
              <a:rPr lang="el-GR" smtClean="0"/>
              <a:t>13/12/2018</a:t>
            </a:fld>
            <a:endParaRPr lang="el-GR"/>
          </a:p>
        </p:txBody>
      </p:sp>
      <p:sp>
        <p:nvSpPr>
          <p:cNvPr id="8" name="Θέση υποσέλιδου 7"/>
          <p:cNvSpPr>
            <a:spLocks noGrp="1"/>
          </p:cNvSpPr>
          <p:nvPr>
            <p:ph type="ftr" sz="quarter" idx="11"/>
          </p:nvPr>
        </p:nvSpPr>
        <p:spPr/>
        <p:txBody>
          <a:bodyPr/>
          <a:lstStyle/>
          <a:p>
            <a:r>
              <a:rPr lang="el-GR" smtClean="0"/>
              <a:t>ΠΡΟΓΡΑΜΜΑ ΚΛΕΙΣΘΕΝΗΣ Ι - ΤΟ ΝΕΟ ΘΕΣΜΙΚΟ ΠΛΑΙΣΙΟ ΚΑΙ Η ΑΥΤΟΔΙΟΙΚΗΣΗ Β' ΒΑΘΜΟΥ</a:t>
            </a:r>
            <a:endParaRPr lang="el-GR"/>
          </a:p>
        </p:txBody>
      </p:sp>
      <p:sp>
        <p:nvSpPr>
          <p:cNvPr id="9" name="Θέση αριθμού διαφάνειας 8"/>
          <p:cNvSpPr>
            <a:spLocks noGrp="1"/>
          </p:cNvSpPr>
          <p:nvPr>
            <p:ph type="sldNum" sz="quarter" idx="12"/>
          </p:nvPr>
        </p:nvSpPr>
        <p:spPr/>
        <p:txBody>
          <a:bodyPr/>
          <a:lstStyle/>
          <a:p>
            <a:fld id="{4947BAFC-3FA2-4FBE-8E78-C16567585979}" type="slidenum">
              <a:rPr lang="el-GR" smtClean="0"/>
              <a:t>‹#›</a:t>
            </a:fld>
            <a:endParaRPr lang="el-GR"/>
          </a:p>
        </p:txBody>
      </p:sp>
    </p:spTree>
    <p:extLst>
      <p:ext uri="{BB962C8B-B14F-4D97-AF65-F5344CB8AC3E}">
        <p14:creationId xmlns:p14="http://schemas.microsoft.com/office/powerpoint/2010/main" val="323467273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Μόνο τίτλος">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smtClean="0"/>
              <a:t>Στυλ κύριου τίτλου</a:t>
            </a:r>
            <a:endParaRPr lang="el-GR"/>
          </a:p>
        </p:txBody>
      </p:sp>
      <p:sp>
        <p:nvSpPr>
          <p:cNvPr id="3" name="Θέση ημερομηνίας 2"/>
          <p:cNvSpPr>
            <a:spLocks noGrp="1"/>
          </p:cNvSpPr>
          <p:nvPr>
            <p:ph type="dt" sz="half" idx="10"/>
          </p:nvPr>
        </p:nvSpPr>
        <p:spPr/>
        <p:txBody>
          <a:bodyPr/>
          <a:lstStyle/>
          <a:p>
            <a:fld id="{5E1708C7-2592-41F8-AD4C-E9A617D724C3}" type="datetime1">
              <a:rPr lang="el-GR" smtClean="0"/>
              <a:t>13/12/2018</a:t>
            </a:fld>
            <a:endParaRPr lang="el-GR"/>
          </a:p>
        </p:txBody>
      </p:sp>
      <p:sp>
        <p:nvSpPr>
          <p:cNvPr id="4" name="Θέση υποσέλιδου 3"/>
          <p:cNvSpPr>
            <a:spLocks noGrp="1"/>
          </p:cNvSpPr>
          <p:nvPr>
            <p:ph type="ftr" sz="quarter" idx="11"/>
          </p:nvPr>
        </p:nvSpPr>
        <p:spPr/>
        <p:txBody>
          <a:bodyPr/>
          <a:lstStyle/>
          <a:p>
            <a:r>
              <a:rPr lang="el-GR" smtClean="0"/>
              <a:t>ΠΡΟΓΡΑΜΜΑ ΚΛΕΙΣΘΕΝΗΣ Ι - ΤΟ ΝΕΟ ΘΕΣΜΙΚΟ ΠΛΑΙΣΙΟ ΚΑΙ Η ΑΥΤΟΔΙΟΙΚΗΣΗ Β' ΒΑΘΜΟΥ</a:t>
            </a:r>
            <a:endParaRPr lang="el-GR"/>
          </a:p>
        </p:txBody>
      </p:sp>
      <p:sp>
        <p:nvSpPr>
          <p:cNvPr id="5" name="Θέση αριθμού διαφάνειας 4"/>
          <p:cNvSpPr>
            <a:spLocks noGrp="1"/>
          </p:cNvSpPr>
          <p:nvPr>
            <p:ph type="sldNum" sz="quarter" idx="12"/>
          </p:nvPr>
        </p:nvSpPr>
        <p:spPr/>
        <p:txBody>
          <a:bodyPr/>
          <a:lstStyle/>
          <a:p>
            <a:fld id="{4947BAFC-3FA2-4FBE-8E78-C16567585979}" type="slidenum">
              <a:rPr lang="el-GR" smtClean="0"/>
              <a:t>‹#›</a:t>
            </a:fld>
            <a:endParaRPr lang="el-GR"/>
          </a:p>
        </p:txBody>
      </p:sp>
    </p:spTree>
    <p:extLst>
      <p:ext uri="{BB962C8B-B14F-4D97-AF65-F5344CB8AC3E}">
        <p14:creationId xmlns:p14="http://schemas.microsoft.com/office/powerpoint/2010/main" val="273961909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Κενή">
    <p:spTree>
      <p:nvGrpSpPr>
        <p:cNvPr id="1" name=""/>
        <p:cNvGrpSpPr/>
        <p:nvPr/>
      </p:nvGrpSpPr>
      <p:grpSpPr>
        <a:xfrm>
          <a:off x="0" y="0"/>
          <a:ext cx="0" cy="0"/>
          <a:chOff x="0" y="0"/>
          <a:chExt cx="0" cy="0"/>
        </a:xfrm>
      </p:grpSpPr>
      <p:sp>
        <p:nvSpPr>
          <p:cNvPr id="2" name="Θέση ημερομηνίας 1"/>
          <p:cNvSpPr>
            <a:spLocks noGrp="1"/>
          </p:cNvSpPr>
          <p:nvPr>
            <p:ph type="dt" sz="half" idx="10"/>
          </p:nvPr>
        </p:nvSpPr>
        <p:spPr/>
        <p:txBody>
          <a:bodyPr/>
          <a:lstStyle/>
          <a:p>
            <a:fld id="{733D5990-7387-4C9A-AFDB-A582CB30D66E}" type="datetime1">
              <a:rPr lang="el-GR" smtClean="0"/>
              <a:t>13/12/2018</a:t>
            </a:fld>
            <a:endParaRPr lang="el-GR"/>
          </a:p>
        </p:txBody>
      </p:sp>
      <p:sp>
        <p:nvSpPr>
          <p:cNvPr id="3" name="Θέση υποσέλιδου 2"/>
          <p:cNvSpPr>
            <a:spLocks noGrp="1"/>
          </p:cNvSpPr>
          <p:nvPr>
            <p:ph type="ftr" sz="quarter" idx="11"/>
          </p:nvPr>
        </p:nvSpPr>
        <p:spPr/>
        <p:txBody>
          <a:bodyPr/>
          <a:lstStyle/>
          <a:p>
            <a:r>
              <a:rPr lang="el-GR" smtClean="0"/>
              <a:t>ΠΡΟΓΡΑΜΜΑ ΚΛΕΙΣΘΕΝΗΣ Ι - ΤΟ ΝΕΟ ΘΕΣΜΙΚΟ ΠΛΑΙΣΙΟ ΚΑΙ Η ΑΥΤΟΔΙΟΙΚΗΣΗ Β' ΒΑΘΜΟΥ</a:t>
            </a:r>
            <a:endParaRPr lang="el-GR"/>
          </a:p>
        </p:txBody>
      </p:sp>
      <p:sp>
        <p:nvSpPr>
          <p:cNvPr id="4" name="Θέση αριθμού διαφάνειας 3"/>
          <p:cNvSpPr>
            <a:spLocks noGrp="1"/>
          </p:cNvSpPr>
          <p:nvPr>
            <p:ph type="sldNum" sz="quarter" idx="12"/>
          </p:nvPr>
        </p:nvSpPr>
        <p:spPr/>
        <p:txBody>
          <a:bodyPr/>
          <a:lstStyle/>
          <a:p>
            <a:fld id="{4947BAFC-3FA2-4FBE-8E78-C16567585979}" type="slidenum">
              <a:rPr lang="el-GR" smtClean="0"/>
              <a:t>‹#›</a:t>
            </a:fld>
            <a:endParaRPr lang="el-GR"/>
          </a:p>
        </p:txBody>
      </p:sp>
    </p:spTree>
    <p:extLst>
      <p:ext uri="{BB962C8B-B14F-4D97-AF65-F5344CB8AC3E}">
        <p14:creationId xmlns:p14="http://schemas.microsoft.com/office/powerpoint/2010/main" val="287525684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Περιεχόμενο με λεζάντα">
    <p:spTree>
      <p:nvGrpSpPr>
        <p:cNvPr id="1" name=""/>
        <p:cNvGrpSpPr/>
        <p:nvPr/>
      </p:nvGrpSpPr>
      <p:grpSpPr>
        <a:xfrm>
          <a:off x="0" y="0"/>
          <a:ext cx="0" cy="0"/>
          <a:chOff x="0" y="0"/>
          <a:chExt cx="0" cy="0"/>
        </a:xfrm>
      </p:grpSpPr>
      <p:sp>
        <p:nvSpPr>
          <p:cNvPr id="2" name="Τίτλος 1"/>
          <p:cNvSpPr>
            <a:spLocks noGrp="1"/>
          </p:cNvSpPr>
          <p:nvPr>
            <p:ph type="title"/>
          </p:nvPr>
        </p:nvSpPr>
        <p:spPr>
          <a:xfrm>
            <a:off x="839788" y="457200"/>
            <a:ext cx="3932237" cy="1600200"/>
          </a:xfrm>
        </p:spPr>
        <p:txBody>
          <a:bodyPr anchor="b"/>
          <a:lstStyle>
            <a:lvl1pPr>
              <a:defRPr sz="3200"/>
            </a:lvl1pPr>
          </a:lstStyle>
          <a:p>
            <a:r>
              <a:rPr lang="el-GR" smtClean="0"/>
              <a:t>Στυλ κύριου τίτλου</a:t>
            </a:r>
            <a:endParaRPr lang="el-GR"/>
          </a:p>
        </p:txBody>
      </p:sp>
      <p:sp>
        <p:nvSpPr>
          <p:cNvPr id="3" name="Θέση περιεχομένου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Θέση κειμένου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l-GR" smtClean="0"/>
              <a:t>Στυλ υποδείγματος κειμένου</a:t>
            </a:r>
          </a:p>
        </p:txBody>
      </p:sp>
      <p:sp>
        <p:nvSpPr>
          <p:cNvPr id="5" name="Θέση ημερομηνίας 4"/>
          <p:cNvSpPr>
            <a:spLocks noGrp="1"/>
          </p:cNvSpPr>
          <p:nvPr>
            <p:ph type="dt" sz="half" idx="10"/>
          </p:nvPr>
        </p:nvSpPr>
        <p:spPr/>
        <p:txBody>
          <a:bodyPr/>
          <a:lstStyle/>
          <a:p>
            <a:fld id="{3DC17AF8-CBB0-4DA9-A6FA-AE665C521A90}" type="datetime1">
              <a:rPr lang="el-GR" smtClean="0"/>
              <a:t>13/12/2018</a:t>
            </a:fld>
            <a:endParaRPr lang="el-GR"/>
          </a:p>
        </p:txBody>
      </p:sp>
      <p:sp>
        <p:nvSpPr>
          <p:cNvPr id="6" name="Θέση υποσέλιδου 5"/>
          <p:cNvSpPr>
            <a:spLocks noGrp="1"/>
          </p:cNvSpPr>
          <p:nvPr>
            <p:ph type="ftr" sz="quarter" idx="11"/>
          </p:nvPr>
        </p:nvSpPr>
        <p:spPr/>
        <p:txBody>
          <a:bodyPr/>
          <a:lstStyle/>
          <a:p>
            <a:r>
              <a:rPr lang="el-GR" smtClean="0"/>
              <a:t>ΠΡΟΓΡΑΜΜΑ ΚΛΕΙΣΘΕΝΗΣ Ι - ΤΟ ΝΕΟ ΘΕΣΜΙΚΟ ΠΛΑΙΣΙΟ ΚΑΙ Η ΑΥΤΟΔΙΟΙΚΗΣΗ Β' ΒΑΘΜΟΥ</a:t>
            </a:r>
            <a:endParaRPr lang="el-GR"/>
          </a:p>
        </p:txBody>
      </p:sp>
      <p:sp>
        <p:nvSpPr>
          <p:cNvPr id="7" name="Θέση αριθμού διαφάνειας 6"/>
          <p:cNvSpPr>
            <a:spLocks noGrp="1"/>
          </p:cNvSpPr>
          <p:nvPr>
            <p:ph type="sldNum" sz="quarter" idx="12"/>
          </p:nvPr>
        </p:nvSpPr>
        <p:spPr/>
        <p:txBody>
          <a:bodyPr/>
          <a:lstStyle/>
          <a:p>
            <a:fld id="{4947BAFC-3FA2-4FBE-8E78-C16567585979}" type="slidenum">
              <a:rPr lang="el-GR" smtClean="0"/>
              <a:t>‹#›</a:t>
            </a:fld>
            <a:endParaRPr lang="el-GR"/>
          </a:p>
        </p:txBody>
      </p:sp>
    </p:spTree>
    <p:extLst>
      <p:ext uri="{BB962C8B-B14F-4D97-AF65-F5344CB8AC3E}">
        <p14:creationId xmlns:p14="http://schemas.microsoft.com/office/powerpoint/2010/main" val="390346594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Εικόνα με λεζάντα">
    <p:spTree>
      <p:nvGrpSpPr>
        <p:cNvPr id="1" name=""/>
        <p:cNvGrpSpPr/>
        <p:nvPr/>
      </p:nvGrpSpPr>
      <p:grpSpPr>
        <a:xfrm>
          <a:off x="0" y="0"/>
          <a:ext cx="0" cy="0"/>
          <a:chOff x="0" y="0"/>
          <a:chExt cx="0" cy="0"/>
        </a:xfrm>
      </p:grpSpPr>
      <p:sp>
        <p:nvSpPr>
          <p:cNvPr id="2" name="Τίτλος 1"/>
          <p:cNvSpPr>
            <a:spLocks noGrp="1"/>
          </p:cNvSpPr>
          <p:nvPr>
            <p:ph type="title"/>
          </p:nvPr>
        </p:nvSpPr>
        <p:spPr>
          <a:xfrm>
            <a:off x="839788" y="457200"/>
            <a:ext cx="3932237" cy="1600200"/>
          </a:xfrm>
        </p:spPr>
        <p:txBody>
          <a:bodyPr anchor="b"/>
          <a:lstStyle>
            <a:lvl1pPr>
              <a:defRPr sz="3200"/>
            </a:lvl1pPr>
          </a:lstStyle>
          <a:p>
            <a:r>
              <a:rPr lang="el-GR" smtClean="0"/>
              <a:t>Στυλ κύριου τίτλου</a:t>
            </a:r>
            <a:endParaRPr lang="el-GR"/>
          </a:p>
        </p:txBody>
      </p:sp>
      <p:sp>
        <p:nvSpPr>
          <p:cNvPr id="3" name="Θέση εικόνας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l-GR"/>
          </a:p>
        </p:txBody>
      </p:sp>
      <p:sp>
        <p:nvSpPr>
          <p:cNvPr id="4" name="Θέση κειμένου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l-GR" smtClean="0"/>
              <a:t>Στυλ υποδείγματος κειμένου</a:t>
            </a:r>
          </a:p>
        </p:txBody>
      </p:sp>
      <p:sp>
        <p:nvSpPr>
          <p:cNvPr id="5" name="Θέση ημερομηνίας 4"/>
          <p:cNvSpPr>
            <a:spLocks noGrp="1"/>
          </p:cNvSpPr>
          <p:nvPr>
            <p:ph type="dt" sz="half" idx="10"/>
          </p:nvPr>
        </p:nvSpPr>
        <p:spPr/>
        <p:txBody>
          <a:bodyPr/>
          <a:lstStyle/>
          <a:p>
            <a:fld id="{F2F8D086-EE2A-414A-A67D-22CAAD19A5AD}" type="datetime1">
              <a:rPr lang="el-GR" smtClean="0"/>
              <a:t>13/12/2018</a:t>
            </a:fld>
            <a:endParaRPr lang="el-GR"/>
          </a:p>
        </p:txBody>
      </p:sp>
      <p:sp>
        <p:nvSpPr>
          <p:cNvPr id="6" name="Θέση υποσέλιδου 5"/>
          <p:cNvSpPr>
            <a:spLocks noGrp="1"/>
          </p:cNvSpPr>
          <p:nvPr>
            <p:ph type="ftr" sz="quarter" idx="11"/>
          </p:nvPr>
        </p:nvSpPr>
        <p:spPr/>
        <p:txBody>
          <a:bodyPr/>
          <a:lstStyle/>
          <a:p>
            <a:r>
              <a:rPr lang="el-GR" smtClean="0"/>
              <a:t>ΠΡΟΓΡΑΜΜΑ ΚΛΕΙΣΘΕΝΗΣ Ι - ΤΟ ΝΕΟ ΘΕΣΜΙΚΟ ΠΛΑΙΣΙΟ ΚΑΙ Η ΑΥΤΟΔΙΟΙΚΗΣΗ Β' ΒΑΘΜΟΥ</a:t>
            </a:r>
            <a:endParaRPr lang="el-GR"/>
          </a:p>
        </p:txBody>
      </p:sp>
      <p:sp>
        <p:nvSpPr>
          <p:cNvPr id="7" name="Θέση αριθμού διαφάνειας 6"/>
          <p:cNvSpPr>
            <a:spLocks noGrp="1"/>
          </p:cNvSpPr>
          <p:nvPr>
            <p:ph type="sldNum" sz="quarter" idx="12"/>
          </p:nvPr>
        </p:nvSpPr>
        <p:spPr/>
        <p:txBody>
          <a:bodyPr/>
          <a:lstStyle/>
          <a:p>
            <a:fld id="{4947BAFC-3FA2-4FBE-8E78-C16567585979}" type="slidenum">
              <a:rPr lang="el-GR" smtClean="0"/>
              <a:t>‹#›</a:t>
            </a:fld>
            <a:endParaRPr lang="el-GR"/>
          </a:p>
        </p:txBody>
      </p:sp>
    </p:spTree>
    <p:extLst>
      <p:ext uri="{BB962C8B-B14F-4D97-AF65-F5344CB8AC3E}">
        <p14:creationId xmlns:p14="http://schemas.microsoft.com/office/powerpoint/2010/main" val="405168090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srcRect/>
          <a:tile tx="0" ty="0" sx="100000" sy="100000" flip="none" algn="tl"/>
        </a:blipFill>
        <a:effectLst/>
      </p:bgPr>
    </p:bg>
    <p:spTree>
      <p:nvGrpSpPr>
        <p:cNvPr id="1" name=""/>
        <p:cNvGrpSpPr/>
        <p:nvPr/>
      </p:nvGrpSpPr>
      <p:grpSpPr>
        <a:xfrm>
          <a:off x="0" y="0"/>
          <a:ext cx="0" cy="0"/>
          <a:chOff x="0" y="0"/>
          <a:chExt cx="0" cy="0"/>
        </a:xfrm>
      </p:grpSpPr>
      <p:sp>
        <p:nvSpPr>
          <p:cNvPr id="2" name="Θέση τίτλου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l-GR" smtClean="0"/>
              <a:t>Στυλ κύριου τίτλου</a:t>
            </a:r>
            <a:endParaRPr lang="el-GR"/>
          </a:p>
        </p:txBody>
      </p:sp>
      <p:sp>
        <p:nvSpPr>
          <p:cNvPr id="3" name="Θέση κειμένου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Θέση ημερομηνίας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A56AB2D-E60E-431B-A186-83B54FD298AE}" type="datetime1">
              <a:rPr lang="el-GR" smtClean="0"/>
              <a:t>13/12/2018</a:t>
            </a:fld>
            <a:endParaRPr lang="el-GR"/>
          </a:p>
        </p:txBody>
      </p:sp>
      <p:sp>
        <p:nvSpPr>
          <p:cNvPr id="5" name="Θέση υποσέλιδου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l-GR" smtClean="0"/>
              <a:t>ΠΡΟΓΡΑΜΜΑ ΚΛΕΙΣΘΕΝΗΣ Ι - ΤΟ ΝΕΟ ΘΕΣΜΙΚΟ ΠΛΑΙΣΙΟ ΚΑΙ Η ΑΥΤΟΔΙΟΙΚΗΣΗ Β' ΒΑΘΜΟΥ</a:t>
            </a:r>
            <a:endParaRPr lang="el-GR"/>
          </a:p>
        </p:txBody>
      </p:sp>
      <p:sp>
        <p:nvSpPr>
          <p:cNvPr id="6" name="Θέση αριθμού διαφάνειας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947BAFC-3FA2-4FBE-8E78-C16567585979}" type="slidenum">
              <a:rPr lang="el-GR" smtClean="0"/>
              <a:t>‹#›</a:t>
            </a:fld>
            <a:endParaRPr lang="el-GR"/>
          </a:p>
        </p:txBody>
      </p:sp>
    </p:spTree>
    <p:extLst>
      <p:ext uri="{BB962C8B-B14F-4D97-AF65-F5344CB8AC3E}">
        <p14:creationId xmlns:p14="http://schemas.microsoft.com/office/powerpoint/2010/main" val="20912898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ctrTitle"/>
          </p:nvPr>
        </p:nvSpPr>
        <p:spPr>
          <a:xfrm>
            <a:off x="1524000" y="976890"/>
            <a:ext cx="9144000" cy="2452110"/>
          </a:xfrm>
        </p:spPr>
        <p:txBody>
          <a:bodyPr>
            <a:noAutofit/>
          </a:bodyPr>
          <a:lstStyle/>
          <a:p>
            <a:r>
              <a:rPr lang="el-GR" sz="2800" b="1" dirty="0" smtClean="0"/>
              <a:t>ΗΜΕΡΙΔΑ ΕΚΔΔΑ - ΙΝΕΠ</a:t>
            </a:r>
            <a:r>
              <a:rPr lang="el-GR" sz="2800" b="1" dirty="0"/>
              <a:t/>
            </a:r>
            <a:br>
              <a:rPr lang="el-GR" sz="2800" b="1" dirty="0"/>
            </a:br>
            <a:r>
              <a:rPr lang="el-GR" sz="2800" b="1" dirty="0"/>
              <a:t>«Πρόγραμμα Κλεισθένης Ι – </a:t>
            </a:r>
            <a:br>
              <a:rPr lang="el-GR" sz="2800" b="1" dirty="0"/>
            </a:br>
            <a:r>
              <a:rPr lang="el-GR" sz="2800" b="1" dirty="0"/>
              <a:t>Μεταρρύθμιση του θεσμικού πλαισίου </a:t>
            </a:r>
            <a:br>
              <a:rPr lang="el-GR" sz="2800" b="1" dirty="0"/>
            </a:br>
            <a:r>
              <a:rPr lang="el-GR" sz="2800" b="1" dirty="0"/>
              <a:t>της Τοπικής Αυτοδιοίκησης»</a:t>
            </a:r>
            <a:br>
              <a:rPr lang="el-GR" sz="2800" b="1" dirty="0"/>
            </a:br>
            <a:r>
              <a:rPr lang="el-GR" sz="2800" b="1" dirty="0" smtClean="0"/>
              <a:t>ν.4555/2018 (ΦΕΚ Α΄133)</a:t>
            </a:r>
            <a:r>
              <a:rPr lang="el-GR" sz="2400" dirty="0"/>
              <a:t/>
            </a:r>
            <a:br>
              <a:rPr lang="el-GR" sz="2400" dirty="0"/>
            </a:br>
            <a:r>
              <a:rPr lang="el-GR" sz="2400" dirty="0" smtClean="0"/>
              <a:t> </a:t>
            </a:r>
            <a:endParaRPr lang="el-GR" sz="2400" dirty="0"/>
          </a:p>
        </p:txBody>
      </p:sp>
      <p:sp useBgFill="1">
        <p:nvSpPr>
          <p:cNvPr id="3" name="Υπότιτλος 2"/>
          <p:cNvSpPr>
            <a:spLocks noGrp="1"/>
          </p:cNvSpPr>
          <p:nvPr>
            <p:ph type="subTitle" idx="1"/>
          </p:nvPr>
        </p:nvSpPr>
        <p:spPr>
          <a:xfrm>
            <a:off x="1524000" y="3227965"/>
            <a:ext cx="9144000" cy="1634979"/>
          </a:xfrm>
        </p:spPr>
        <p:txBody>
          <a:bodyPr>
            <a:normAutofit/>
          </a:bodyPr>
          <a:lstStyle/>
          <a:p>
            <a:r>
              <a:rPr lang="el-GR" b="1" dirty="0" smtClean="0"/>
              <a:t>«Το νέο θεσμικό πλαίσιο και η Αυτοδιοίκηση Β’ Βαθμού»</a:t>
            </a:r>
          </a:p>
          <a:p>
            <a:pPr algn="l"/>
            <a:r>
              <a:rPr lang="el-GR" sz="2000" dirty="0" smtClean="0"/>
              <a:t>                ΕΙΣΗΓΗΤΗΣ : Αλέξανδρος Λευθεριώτης</a:t>
            </a:r>
          </a:p>
          <a:p>
            <a:pPr algn="l"/>
            <a:r>
              <a:rPr lang="el-GR" sz="2000" dirty="0" smtClean="0"/>
              <a:t>                                       Συνεργάτης Γραφείου Περιφερειάρχη Αττικής</a:t>
            </a:r>
          </a:p>
          <a:p>
            <a:pPr algn="l"/>
            <a:r>
              <a:rPr lang="el-GR" sz="2000" dirty="0"/>
              <a:t> </a:t>
            </a:r>
            <a:r>
              <a:rPr lang="el-GR" sz="2000" dirty="0" smtClean="0"/>
              <a:t>                                       απόφοιτος Εθνικής Σχολής Δημόσιας Διοίκησης</a:t>
            </a:r>
          </a:p>
        </p:txBody>
      </p:sp>
      <p:pic>
        <p:nvPicPr>
          <p:cNvPr id="1026"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765280" y="156512"/>
            <a:ext cx="805728" cy="8203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04089625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838200" y="365126"/>
            <a:ext cx="10515600" cy="861002"/>
          </a:xfrm>
        </p:spPr>
        <p:txBody>
          <a:bodyPr>
            <a:normAutofit/>
          </a:bodyPr>
          <a:lstStyle/>
          <a:p>
            <a:r>
              <a:rPr lang="el-GR" sz="2800" b="1" dirty="0"/>
              <a:t>Σύντομα σχόλια και σημεία που χρήζουν προσοχής : </a:t>
            </a:r>
            <a:endParaRPr lang="el-GR" sz="2800" dirty="0"/>
          </a:p>
        </p:txBody>
      </p:sp>
      <p:sp>
        <p:nvSpPr>
          <p:cNvPr id="3" name="Θέση περιεχομένου 2"/>
          <p:cNvSpPr>
            <a:spLocks noGrp="1"/>
          </p:cNvSpPr>
          <p:nvPr>
            <p:ph idx="1"/>
          </p:nvPr>
        </p:nvSpPr>
        <p:spPr>
          <a:xfrm>
            <a:off x="838200" y="1340427"/>
            <a:ext cx="10515600" cy="4836536"/>
          </a:xfrm>
        </p:spPr>
        <p:txBody>
          <a:bodyPr>
            <a:normAutofit/>
          </a:bodyPr>
          <a:lstStyle/>
          <a:p>
            <a:pPr lvl="0" algn="just"/>
            <a:r>
              <a:rPr lang="el-GR" dirty="0"/>
              <a:t>Ο πολλαπλασιασμός των υπηρεσιών εποπτείας επιδεινώνει τη γραφειοκρατική λειτουργία - π.χ. ο νόμος αφιερώνει </a:t>
            </a:r>
            <a:r>
              <a:rPr lang="el-GR" dirty="0" smtClean="0"/>
              <a:t>10 άρθρα </a:t>
            </a:r>
            <a:r>
              <a:rPr lang="el-GR" dirty="0"/>
              <a:t>για την οργάνωση </a:t>
            </a:r>
            <a:r>
              <a:rPr lang="el-GR" dirty="0" smtClean="0"/>
              <a:t>και λειτουργία της </a:t>
            </a:r>
            <a:r>
              <a:rPr lang="el-GR" dirty="0"/>
              <a:t>Αυτοτελούς υπηρεσίας Εποπτείας ΟΤΑ και άλλα </a:t>
            </a:r>
            <a:r>
              <a:rPr lang="el-GR" dirty="0" smtClean="0"/>
              <a:t>τόσα για </a:t>
            </a:r>
            <a:r>
              <a:rPr lang="el-GR" dirty="0"/>
              <a:t>το Δημοτικό και Περιφερειακό Διαμεσολαβητή. Ωστόσο δεν προχωρά σε καμία αναφορά στις άμεσα αναγκαίες, ακόμη και πριν από τη συνταγματική αναθεώρηση, μεταρρυθμίσεις σχετικά με τις αρμοδιότητες και του α’ και του β’ βαθμού. </a:t>
            </a:r>
          </a:p>
          <a:p>
            <a:pPr lvl="0" algn="just"/>
            <a:r>
              <a:rPr lang="el-GR" dirty="0"/>
              <a:t>Την ίδια στιγμή ο νόμος διατηρεί και ενισχύει το </a:t>
            </a:r>
            <a:r>
              <a:rPr lang="el-GR" dirty="0" smtClean="0"/>
              <a:t>Παρατηρητήριο </a:t>
            </a:r>
          </a:p>
          <a:p>
            <a:pPr lvl="0" algn="just"/>
            <a:r>
              <a:rPr lang="el-GR" dirty="0" smtClean="0"/>
              <a:t>Δεν </a:t>
            </a:r>
            <a:r>
              <a:rPr lang="el-GR" dirty="0"/>
              <a:t>λύνεται το θέμα της </a:t>
            </a:r>
            <a:r>
              <a:rPr lang="el-GR" dirty="0" err="1"/>
              <a:t>υποστελέχωσης</a:t>
            </a:r>
            <a:r>
              <a:rPr lang="el-GR" dirty="0"/>
              <a:t> των υπηρεσιών – ένα θέμα που </a:t>
            </a:r>
            <a:r>
              <a:rPr lang="el-GR" dirty="0" smtClean="0"/>
              <a:t>αντιμετωπίζεται </a:t>
            </a:r>
            <a:r>
              <a:rPr lang="el-GR" dirty="0" smtClean="0"/>
              <a:t>εν μέρει από </a:t>
            </a:r>
            <a:r>
              <a:rPr lang="el-GR" dirty="0"/>
              <a:t>την «</a:t>
            </a:r>
            <a:r>
              <a:rPr lang="el-GR" dirty="0" smtClean="0"/>
              <a:t>κινητικότητα». </a:t>
            </a:r>
            <a:endParaRPr lang="el-GR" dirty="0"/>
          </a:p>
        </p:txBody>
      </p:sp>
      <p:sp>
        <p:nvSpPr>
          <p:cNvPr id="4" name="Θέση ημερομηνίας 3"/>
          <p:cNvSpPr>
            <a:spLocks noGrp="1"/>
          </p:cNvSpPr>
          <p:nvPr>
            <p:ph type="dt" sz="half" idx="10"/>
          </p:nvPr>
        </p:nvSpPr>
        <p:spPr/>
        <p:txBody>
          <a:bodyPr/>
          <a:lstStyle/>
          <a:p>
            <a:fld id="{0A6C6EC3-7261-4F29-9D5F-4BEA45D88EC3}" type="datetime1">
              <a:rPr lang="el-GR" smtClean="0"/>
              <a:t>13/12/2018</a:t>
            </a:fld>
            <a:endParaRPr lang="el-GR"/>
          </a:p>
        </p:txBody>
      </p:sp>
      <p:sp>
        <p:nvSpPr>
          <p:cNvPr id="5" name="Θέση υποσέλιδου 4"/>
          <p:cNvSpPr>
            <a:spLocks noGrp="1"/>
          </p:cNvSpPr>
          <p:nvPr>
            <p:ph type="ftr" sz="quarter" idx="11"/>
          </p:nvPr>
        </p:nvSpPr>
        <p:spPr>
          <a:xfrm>
            <a:off x="1948543" y="6356350"/>
            <a:ext cx="6204857" cy="365125"/>
          </a:xfrm>
        </p:spPr>
        <p:txBody>
          <a:bodyPr/>
          <a:lstStyle/>
          <a:p>
            <a:r>
              <a:rPr lang="el-GR" dirty="0" smtClean="0"/>
              <a:t>ΠΡΟΓΡΑΜΜΑ ΚΛΕΙΣΘΕΝΗΣ Ι - ΤΟ ΝΕΟ ΘΕΣΜΙΚΟ ΠΛΑΙΣΙΟ ΚΑΙ Η ΑΥΤΟΔΙΟΙΚΗΣΗ Β' ΒΑΘΜΟΥ</a:t>
            </a:r>
            <a:endParaRPr lang="el-GR" dirty="0"/>
          </a:p>
        </p:txBody>
      </p:sp>
      <p:sp>
        <p:nvSpPr>
          <p:cNvPr id="6" name="Θέση αριθμού διαφάνειας 5"/>
          <p:cNvSpPr>
            <a:spLocks noGrp="1"/>
          </p:cNvSpPr>
          <p:nvPr>
            <p:ph type="sldNum" sz="quarter" idx="12"/>
          </p:nvPr>
        </p:nvSpPr>
        <p:spPr/>
        <p:txBody>
          <a:bodyPr/>
          <a:lstStyle/>
          <a:p>
            <a:fld id="{4947BAFC-3FA2-4FBE-8E78-C16567585979}" type="slidenum">
              <a:rPr lang="el-GR" smtClean="0"/>
              <a:t>10</a:t>
            </a:fld>
            <a:endParaRPr lang="el-GR"/>
          </a:p>
        </p:txBody>
      </p:sp>
    </p:spTree>
    <p:extLst>
      <p:ext uri="{BB962C8B-B14F-4D97-AF65-F5344CB8AC3E}">
        <p14:creationId xmlns:p14="http://schemas.microsoft.com/office/powerpoint/2010/main" val="184977984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838199" y="365125"/>
            <a:ext cx="10787743" cy="1594304"/>
          </a:xfrm>
        </p:spPr>
        <p:txBody>
          <a:bodyPr>
            <a:normAutofit fontScale="90000"/>
          </a:bodyPr>
          <a:lstStyle/>
          <a:p>
            <a:r>
              <a:rPr lang="el-GR" dirty="0" smtClean="0"/>
              <a:t>Συγκεκριμένες προτάσεις μετά από μελέτη ομάδας </a:t>
            </a:r>
            <a:r>
              <a:rPr lang="el-GR" dirty="0"/>
              <a:t>εργασίας της Περιφέρειας Αττικής </a:t>
            </a:r>
            <a:r>
              <a:rPr lang="el-GR" dirty="0" smtClean="0"/>
              <a:t>εν όψει και της συνταγματικής αναθεώρησης</a:t>
            </a:r>
            <a:endParaRPr lang="el-GR" dirty="0"/>
          </a:p>
        </p:txBody>
      </p:sp>
      <p:sp>
        <p:nvSpPr>
          <p:cNvPr id="3" name="Θέση περιεχομένου 2"/>
          <p:cNvSpPr>
            <a:spLocks noGrp="1"/>
          </p:cNvSpPr>
          <p:nvPr>
            <p:ph idx="1"/>
          </p:nvPr>
        </p:nvSpPr>
        <p:spPr>
          <a:xfrm>
            <a:off x="838200" y="2079171"/>
            <a:ext cx="10515600" cy="4097792"/>
          </a:xfrm>
        </p:spPr>
        <p:txBody>
          <a:bodyPr/>
          <a:lstStyle/>
          <a:p>
            <a:pPr marL="0" indent="0" algn="just">
              <a:buNone/>
            </a:pPr>
            <a:r>
              <a:rPr lang="el-GR" u="sng" dirty="0" smtClean="0"/>
              <a:t>Προτείνεται η συνταγματική </a:t>
            </a:r>
            <a:r>
              <a:rPr lang="el-GR" u="sng" dirty="0"/>
              <a:t>κατοχύρωση </a:t>
            </a:r>
            <a:endParaRPr lang="el-GR" u="sng" dirty="0" smtClean="0"/>
          </a:p>
          <a:p>
            <a:pPr marL="514350" indent="-514350" algn="just">
              <a:buFont typeface="+mj-lt"/>
              <a:buAutoNum type="arabicPeriod"/>
            </a:pPr>
            <a:r>
              <a:rPr lang="el-GR" dirty="0" smtClean="0"/>
              <a:t>της  </a:t>
            </a:r>
            <a:r>
              <a:rPr lang="el-GR" dirty="0"/>
              <a:t>Μητροπολιτικής Αυτοδιοίκησης </a:t>
            </a:r>
            <a:endParaRPr lang="el-GR" dirty="0" smtClean="0"/>
          </a:p>
          <a:p>
            <a:pPr marL="514350" indent="-514350" algn="just">
              <a:buFont typeface="+mj-lt"/>
              <a:buAutoNum type="arabicPeriod"/>
            </a:pPr>
            <a:r>
              <a:rPr lang="el-GR" dirty="0" smtClean="0"/>
              <a:t>των </a:t>
            </a:r>
            <a:r>
              <a:rPr lang="el-GR" dirty="0"/>
              <a:t>αρμοδιοτήτων της τοπικής αυτοδιοίκησης στον χωροταξικό και πολεοδομικό </a:t>
            </a:r>
            <a:r>
              <a:rPr lang="el-GR" dirty="0" smtClean="0"/>
              <a:t>σχεδιασμό</a:t>
            </a:r>
          </a:p>
          <a:p>
            <a:pPr marL="514350" indent="-514350" algn="just">
              <a:buFont typeface="+mj-lt"/>
              <a:buAutoNum type="arabicPeriod"/>
            </a:pPr>
            <a:r>
              <a:rPr lang="el-GR" dirty="0" smtClean="0"/>
              <a:t>Της φορολογικής αποκέντρωσης </a:t>
            </a:r>
            <a:endParaRPr lang="el-GR" dirty="0"/>
          </a:p>
          <a:p>
            <a:pPr marL="0" indent="0">
              <a:buNone/>
            </a:pPr>
            <a:endParaRPr lang="el-GR" dirty="0"/>
          </a:p>
        </p:txBody>
      </p:sp>
      <p:sp>
        <p:nvSpPr>
          <p:cNvPr id="4" name="Θέση ημερομηνίας 3"/>
          <p:cNvSpPr>
            <a:spLocks noGrp="1"/>
          </p:cNvSpPr>
          <p:nvPr>
            <p:ph type="dt" sz="half" idx="10"/>
          </p:nvPr>
        </p:nvSpPr>
        <p:spPr/>
        <p:txBody>
          <a:bodyPr/>
          <a:lstStyle/>
          <a:p>
            <a:fld id="{0A6C6EC3-7261-4F29-9D5F-4BEA45D88EC3}" type="datetime1">
              <a:rPr lang="el-GR" smtClean="0"/>
              <a:t>13/12/2018</a:t>
            </a:fld>
            <a:endParaRPr lang="el-GR"/>
          </a:p>
        </p:txBody>
      </p:sp>
      <p:sp>
        <p:nvSpPr>
          <p:cNvPr id="5" name="Θέση υποσέλιδου 4"/>
          <p:cNvSpPr>
            <a:spLocks noGrp="1"/>
          </p:cNvSpPr>
          <p:nvPr>
            <p:ph type="ftr" sz="quarter" idx="11"/>
          </p:nvPr>
        </p:nvSpPr>
        <p:spPr>
          <a:xfrm>
            <a:off x="2024743" y="6356350"/>
            <a:ext cx="6128657" cy="365125"/>
          </a:xfrm>
        </p:spPr>
        <p:txBody>
          <a:bodyPr/>
          <a:lstStyle/>
          <a:p>
            <a:r>
              <a:rPr lang="el-GR" dirty="0" smtClean="0"/>
              <a:t>ΠΡΟΓΡΑΜΜΑ ΚΛΕΙΣΘΕΝΗΣ Ι - ΤΟ ΝΕΟ ΘΕΣΜΙΚΟ ΠΛΑΙΣΙΟ ΚΑΙ Η ΑΥΤΟΔΙΟΙΚΗΣΗ Β' ΒΑΘΜΟΥ</a:t>
            </a:r>
            <a:endParaRPr lang="el-GR" dirty="0"/>
          </a:p>
        </p:txBody>
      </p:sp>
      <p:sp>
        <p:nvSpPr>
          <p:cNvPr id="6" name="Θέση αριθμού διαφάνειας 5"/>
          <p:cNvSpPr>
            <a:spLocks noGrp="1"/>
          </p:cNvSpPr>
          <p:nvPr>
            <p:ph type="sldNum" sz="quarter" idx="12"/>
          </p:nvPr>
        </p:nvSpPr>
        <p:spPr/>
        <p:txBody>
          <a:bodyPr/>
          <a:lstStyle/>
          <a:p>
            <a:fld id="{4947BAFC-3FA2-4FBE-8E78-C16567585979}" type="slidenum">
              <a:rPr lang="el-GR" smtClean="0"/>
              <a:t>11</a:t>
            </a:fld>
            <a:endParaRPr lang="el-GR"/>
          </a:p>
        </p:txBody>
      </p:sp>
    </p:spTree>
    <p:extLst>
      <p:ext uri="{BB962C8B-B14F-4D97-AF65-F5344CB8AC3E}">
        <p14:creationId xmlns:p14="http://schemas.microsoft.com/office/powerpoint/2010/main" val="38524857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838200" y="365126"/>
            <a:ext cx="10515600" cy="840220"/>
          </a:xfrm>
        </p:spPr>
        <p:txBody>
          <a:bodyPr/>
          <a:lstStyle/>
          <a:p>
            <a:r>
              <a:rPr lang="el-GR" dirty="0" smtClean="0"/>
              <a:t>Εν κατακλείδι : </a:t>
            </a:r>
            <a:endParaRPr lang="el-GR" dirty="0"/>
          </a:p>
        </p:txBody>
      </p:sp>
      <p:sp>
        <p:nvSpPr>
          <p:cNvPr id="3" name="Θέση περιεχομένου 2"/>
          <p:cNvSpPr>
            <a:spLocks noGrp="1"/>
          </p:cNvSpPr>
          <p:nvPr>
            <p:ph idx="1"/>
          </p:nvPr>
        </p:nvSpPr>
        <p:spPr>
          <a:xfrm>
            <a:off x="838200" y="1205346"/>
            <a:ext cx="10515600" cy="4971617"/>
          </a:xfrm>
        </p:spPr>
        <p:txBody>
          <a:bodyPr>
            <a:normAutofit lnSpcReduction="10000"/>
          </a:bodyPr>
          <a:lstStyle/>
          <a:p>
            <a:pPr algn="just"/>
            <a:r>
              <a:rPr lang="el-GR" dirty="0" smtClean="0"/>
              <a:t>Ο Κλεισθένης Ι εισάγει σημαντικές αλλαγές προς την κατεύθυνση της «εμβάθυνσης της δημοκρατίας», της «ενίσχυσης της συμμετοχής», «της βελτίωσης της αναπτυξιακής λειτουργίας», αλλά….</a:t>
            </a:r>
          </a:p>
          <a:p>
            <a:pPr marL="0" indent="0" algn="just">
              <a:buNone/>
            </a:pPr>
            <a:r>
              <a:rPr lang="el-GR" dirty="0" smtClean="0"/>
              <a:t>Παραμένει ως πρόκληση για το μέλλον :</a:t>
            </a:r>
          </a:p>
          <a:p>
            <a:pPr algn="just"/>
            <a:r>
              <a:rPr lang="el-GR" dirty="0" smtClean="0"/>
              <a:t>Η </a:t>
            </a:r>
            <a:r>
              <a:rPr lang="el-GR" b="1" i="1" u="sng" dirty="0" smtClean="0"/>
              <a:t>ριζική</a:t>
            </a:r>
            <a:r>
              <a:rPr lang="el-GR" dirty="0" smtClean="0"/>
              <a:t> μεταρρύθμιση του Καλλικράτη εν όψει και τη Συνταγματικής αναθεώρησης.</a:t>
            </a:r>
          </a:p>
          <a:p>
            <a:pPr algn="just"/>
            <a:r>
              <a:rPr lang="el-GR" dirty="0" smtClean="0"/>
              <a:t>Η Οριοθέτηση της έννοιας της </a:t>
            </a:r>
            <a:r>
              <a:rPr lang="el-GR" dirty="0" err="1" smtClean="0"/>
              <a:t>μητροπολιτικότητας</a:t>
            </a:r>
            <a:endParaRPr lang="el-GR" dirty="0" smtClean="0"/>
          </a:p>
          <a:p>
            <a:pPr algn="just"/>
            <a:r>
              <a:rPr lang="el-GR" dirty="0" smtClean="0"/>
              <a:t>Η Πρόνοια για την αποφυγή αλληλοεπικάλυψης αρμοδιοτήτων των εμπλεκόμενων φορέων (π.χ. Κηφισός) – σπάσιμο πλέγματος «αρμοδιοτήτων ενοχής»</a:t>
            </a:r>
          </a:p>
          <a:p>
            <a:pPr algn="just"/>
            <a:r>
              <a:rPr lang="el-GR" b="1" u="sng" dirty="0" smtClean="0"/>
              <a:t>Με γνώμονα : την αποτελεσματικότητα </a:t>
            </a:r>
            <a:r>
              <a:rPr lang="el-GR" b="1" u="sng" dirty="0"/>
              <a:t>και </a:t>
            </a:r>
            <a:r>
              <a:rPr lang="el-GR" b="1" u="sng" dirty="0" smtClean="0"/>
              <a:t>την </a:t>
            </a:r>
            <a:r>
              <a:rPr lang="el-GR" b="1" u="sng" dirty="0"/>
              <a:t>αμεσότερη ανταπόκριση στις ανάγκες των τοπικών κοινωνιών. </a:t>
            </a:r>
          </a:p>
          <a:p>
            <a:endParaRPr lang="el-GR" dirty="0" smtClean="0"/>
          </a:p>
          <a:p>
            <a:endParaRPr lang="el-GR" dirty="0" smtClean="0"/>
          </a:p>
          <a:p>
            <a:endParaRPr lang="el-GR" dirty="0" smtClean="0"/>
          </a:p>
          <a:p>
            <a:pPr marL="0" indent="0">
              <a:buNone/>
            </a:pPr>
            <a:endParaRPr lang="el-GR" dirty="0"/>
          </a:p>
        </p:txBody>
      </p:sp>
      <p:sp>
        <p:nvSpPr>
          <p:cNvPr id="4" name="Θέση ημερομηνίας 3"/>
          <p:cNvSpPr>
            <a:spLocks noGrp="1"/>
          </p:cNvSpPr>
          <p:nvPr>
            <p:ph type="dt" sz="half" idx="10"/>
          </p:nvPr>
        </p:nvSpPr>
        <p:spPr/>
        <p:txBody>
          <a:bodyPr/>
          <a:lstStyle/>
          <a:p>
            <a:fld id="{0A6C6EC3-7261-4F29-9D5F-4BEA45D88EC3}" type="datetime1">
              <a:rPr lang="el-GR" smtClean="0"/>
              <a:t>13/12/2018</a:t>
            </a:fld>
            <a:endParaRPr lang="el-GR"/>
          </a:p>
        </p:txBody>
      </p:sp>
      <p:sp>
        <p:nvSpPr>
          <p:cNvPr id="5" name="Θέση υποσέλιδου 4"/>
          <p:cNvSpPr>
            <a:spLocks noGrp="1"/>
          </p:cNvSpPr>
          <p:nvPr>
            <p:ph type="ftr" sz="quarter" idx="11"/>
          </p:nvPr>
        </p:nvSpPr>
        <p:spPr>
          <a:xfrm>
            <a:off x="1839686" y="6356350"/>
            <a:ext cx="6313714" cy="365125"/>
          </a:xfrm>
        </p:spPr>
        <p:txBody>
          <a:bodyPr/>
          <a:lstStyle/>
          <a:p>
            <a:r>
              <a:rPr lang="el-GR" dirty="0" smtClean="0"/>
              <a:t>ΠΡΟΓΡΑΜΜΑ ΚΛΕΙΣΘΕΝΗΣ Ι - ΤΟ ΝΕΟ ΘΕΣΜΙΚΟ ΠΛΑΙΣΙΟ ΚΑΙ Η ΑΥΤΟΔΙΟΙΚΗΣΗ Β' ΒΑΘΜΟΥ</a:t>
            </a:r>
            <a:endParaRPr lang="el-GR" dirty="0"/>
          </a:p>
        </p:txBody>
      </p:sp>
      <p:sp>
        <p:nvSpPr>
          <p:cNvPr id="6" name="Θέση αριθμού διαφάνειας 5"/>
          <p:cNvSpPr>
            <a:spLocks noGrp="1"/>
          </p:cNvSpPr>
          <p:nvPr>
            <p:ph type="sldNum" sz="quarter" idx="12"/>
          </p:nvPr>
        </p:nvSpPr>
        <p:spPr/>
        <p:txBody>
          <a:bodyPr/>
          <a:lstStyle/>
          <a:p>
            <a:fld id="{4947BAFC-3FA2-4FBE-8E78-C16567585979}" type="slidenum">
              <a:rPr lang="el-GR" smtClean="0"/>
              <a:t>12</a:t>
            </a:fld>
            <a:endParaRPr lang="el-GR"/>
          </a:p>
        </p:txBody>
      </p:sp>
    </p:spTree>
    <p:extLst>
      <p:ext uri="{BB962C8B-B14F-4D97-AF65-F5344CB8AC3E}">
        <p14:creationId xmlns:p14="http://schemas.microsoft.com/office/powerpoint/2010/main" val="308169985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202873" y="820882"/>
            <a:ext cx="7668491" cy="584775"/>
          </a:xfrm>
          <a:prstGeom prst="rect">
            <a:avLst/>
          </a:prstGeom>
          <a:noFill/>
        </p:spPr>
        <p:txBody>
          <a:bodyPr wrap="square" rtlCol="0">
            <a:spAutoFit/>
          </a:bodyPr>
          <a:lstStyle/>
          <a:p>
            <a:r>
              <a:rPr lang="el-GR" sz="3200" dirty="0" smtClean="0"/>
              <a:t>	Ευχαριστώ για την προσοχή σας</a:t>
            </a:r>
            <a:endParaRPr lang="el-GR" sz="3200" dirty="0"/>
          </a:p>
        </p:txBody>
      </p:sp>
      <p:sp>
        <p:nvSpPr>
          <p:cNvPr id="3" name="TextBox 2"/>
          <p:cNvSpPr txBox="1"/>
          <p:nvPr/>
        </p:nvSpPr>
        <p:spPr>
          <a:xfrm>
            <a:off x="1215736" y="2015836"/>
            <a:ext cx="9341428" cy="3979719"/>
          </a:xfrm>
          <a:prstGeom prst="rect">
            <a:avLst/>
          </a:prstGeom>
          <a:noFill/>
        </p:spPr>
        <p:txBody>
          <a:bodyPr wrap="square" rtlCol="0">
            <a:spAutoFit/>
          </a:bodyPr>
          <a:lstStyle/>
          <a:p>
            <a:endParaRPr lang="el-GR" dirty="0"/>
          </a:p>
        </p:txBody>
      </p:sp>
      <p:pic>
        <p:nvPicPr>
          <p:cNvPr id="4" name="Εικόνα 3"/>
          <p:cNvPicPr>
            <a:picLocks noChangeAspect="1"/>
          </p:cNvPicPr>
          <p:nvPr/>
        </p:nvPicPr>
        <p:blipFill>
          <a:blip r:embed="rId2"/>
          <a:stretch>
            <a:fillRect/>
          </a:stretch>
        </p:blipFill>
        <p:spPr>
          <a:xfrm>
            <a:off x="3158836" y="2514599"/>
            <a:ext cx="5320146" cy="3262745"/>
          </a:xfrm>
          <a:prstGeom prst="rect">
            <a:avLst/>
          </a:prstGeom>
        </p:spPr>
      </p:pic>
      <p:sp>
        <p:nvSpPr>
          <p:cNvPr id="7" name="Θέση ημερομηνίας 6"/>
          <p:cNvSpPr>
            <a:spLocks noGrp="1"/>
          </p:cNvSpPr>
          <p:nvPr>
            <p:ph type="dt" sz="half" idx="10"/>
          </p:nvPr>
        </p:nvSpPr>
        <p:spPr/>
        <p:txBody>
          <a:bodyPr/>
          <a:lstStyle/>
          <a:p>
            <a:fld id="{0B31611A-67C9-402C-853D-A711848107A5}" type="datetime1">
              <a:rPr lang="el-GR" smtClean="0"/>
              <a:t>13/12/2018</a:t>
            </a:fld>
            <a:endParaRPr lang="el-GR"/>
          </a:p>
        </p:txBody>
      </p:sp>
      <p:sp>
        <p:nvSpPr>
          <p:cNvPr id="8" name="Θέση υποσέλιδου 7"/>
          <p:cNvSpPr>
            <a:spLocks noGrp="1"/>
          </p:cNvSpPr>
          <p:nvPr>
            <p:ph type="ftr" sz="quarter" idx="11"/>
          </p:nvPr>
        </p:nvSpPr>
        <p:spPr>
          <a:xfrm>
            <a:off x="2005445" y="6356350"/>
            <a:ext cx="6147955" cy="365125"/>
          </a:xfrm>
        </p:spPr>
        <p:txBody>
          <a:bodyPr/>
          <a:lstStyle/>
          <a:p>
            <a:r>
              <a:rPr lang="el-GR" dirty="0" smtClean="0"/>
              <a:t>ΠΡΟΓΡΑΜΜΑ ΚΛΕΙΣΘΕΝΗΣ Ι - ΤΟ ΝΕΟ ΘΕΣΜΙΚΟ ΠΛΑΙΣΙΟ ΚΑΙ Η ΑΥΤΟΔΙΟΙΚΗΣΗ Β' ΒΑΘΜΟΥ</a:t>
            </a:r>
            <a:endParaRPr lang="el-GR" dirty="0"/>
          </a:p>
        </p:txBody>
      </p:sp>
      <p:sp>
        <p:nvSpPr>
          <p:cNvPr id="9" name="Θέση αριθμού διαφάνειας 8"/>
          <p:cNvSpPr>
            <a:spLocks noGrp="1"/>
          </p:cNvSpPr>
          <p:nvPr>
            <p:ph type="sldNum" sz="quarter" idx="12"/>
          </p:nvPr>
        </p:nvSpPr>
        <p:spPr/>
        <p:txBody>
          <a:bodyPr/>
          <a:lstStyle/>
          <a:p>
            <a:fld id="{4947BAFC-3FA2-4FBE-8E78-C16567585979}" type="slidenum">
              <a:rPr lang="el-GR" smtClean="0"/>
              <a:t>13</a:t>
            </a:fld>
            <a:endParaRPr lang="el-GR"/>
          </a:p>
        </p:txBody>
      </p:sp>
    </p:spTree>
    <p:extLst>
      <p:ext uri="{BB962C8B-B14F-4D97-AF65-F5344CB8AC3E}">
        <p14:creationId xmlns:p14="http://schemas.microsoft.com/office/powerpoint/2010/main" val="190075207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460375" y="365126"/>
            <a:ext cx="10893425" cy="601229"/>
          </a:xfrm>
        </p:spPr>
        <p:txBody>
          <a:bodyPr>
            <a:normAutofit/>
          </a:bodyPr>
          <a:lstStyle/>
          <a:p>
            <a:pPr algn="just"/>
            <a:r>
              <a:rPr lang="el-GR" sz="2800" b="1" dirty="0"/>
              <a:t>Συνοπτικά οι αλλαγές του ν.4555/2018 για τους ΟΤΑ β’ βαθμού: </a:t>
            </a:r>
          </a:p>
        </p:txBody>
      </p:sp>
      <p:sp>
        <p:nvSpPr>
          <p:cNvPr id="3" name="Θέση περιεχομένου 2"/>
          <p:cNvSpPr>
            <a:spLocks noGrp="1"/>
          </p:cNvSpPr>
          <p:nvPr>
            <p:ph idx="1"/>
          </p:nvPr>
        </p:nvSpPr>
        <p:spPr>
          <a:xfrm>
            <a:off x="460375" y="1059874"/>
            <a:ext cx="10893425" cy="5308310"/>
          </a:xfrm>
        </p:spPr>
        <p:txBody>
          <a:bodyPr>
            <a:normAutofit/>
          </a:bodyPr>
          <a:lstStyle/>
          <a:p>
            <a:pPr marL="0" indent="0">
              <a:buNone/>
            </a:pPr>
            <a:r>
              <a:rPr lang="el-GR" b="1" u="sng" dirty="0" smtClean="0"/>
              <a:t>1. </a:t>
            </a:r>
            <a:r>
              <a:rPr lang="el-GR" b="1" u="sng" dirty="0"/>
              <a:t>Εκλογικό </a:t>
            </a:r>
            <a:r>
              <a:rPr lang="el-GR" b="1" u="sng" dirty="0" smtClean="0"/>
              <a:t>σύστημα </a:t>
            </a:r>
            <a:r>
              <a:rPr lang="el-GR" sz="2000" b="1" u="sng" dirty="0" smtClean="0"/>
              <a:t>(Κεφάλαιο Δ’)</a:t>
            </a:r>
            <a:endParaRPr lang="el-GR" sz="2000" dirty="0" smtClean="0"/>
          </a:p>
          <a:p>
            <a:pPr lvl="0" algn="just"/>
            <a:r>
              <a:rPr lang="el-GR" sz="2400" dirty="0" smtClean="0"/>
              <a:t>Διάρκεια θητείας Περιφερειάρχη και Περιφερειακών Συμβούλων στα 4 </a:t>
            </a:r>
            <a:r>
              <a:rPr lang="el-GR" sz="2400" dirty="0"/>
              <a:t>αντί </a:t>
            </a:r>
            <a:r>
              <a:rPr lang="el-GR" sz="2400" dirty="0" smtClean="0"/>
              <a:t>για τα </a:t>
            </a:r>
            <a:r>
              <a:rPr lang="el-GR" sz="2400" dirty="0"/>
              <a:t>5 </a:t>
            </a:r>
            <a:r>
              <a:rPr lang="el-GR" sz="2400" dirty="0" smtClean="0"/>
              <a:t>χρόνια, εκλογή τη δεύτερη Κυριακή του μηνός Οκτωβρίου κάθε τέταρτο έτος (αρ.46)</a:t>
            </a:r>
          </a:p>
          <a:p>
            <a:pPr algn="just"/>
            <a:r>
              <a:rPr lang="el-GR" sz="2400" dirty="0" smtClean="0"/>
              <a:t>Εγκατάσταση αρχών την 1</a:t>
            </a:r>
            <a:r>
              <a:rPr lang="el-GR" sz="2400" baseline="30000" dirty="0" smtClean="0"/>
              <a:t>η</a:t>
            </a:r>
            <a:r>
              <a:rPr lang="el-GR" sz="2400" dirty="0" smtClean="0"/>
              <a:t> Ιανουαρίου του επόμενου έτους από τη διεξαγωγή των εκλογών και λήξη θητείας την 31</a:t>
            </a:r>
            <a:r>
              <a:rPr lang="el-GR" sz="2400" baseline="30000" dirty="0" smtClean="0"/>
              <a:t>η</a:t>
            </a:r>
            <a:r>
              <a:rPr lang="el-GR" sz="2400" dirty="0" smtClean="0"/>
              <a:t> Δεκεμβρίου του τέταρτου έτους </a:t>
            </a:r>
            <a:r>
              <a:rPr lang="el-GR" sz="2400" dirty="0"/>
              <a:t>(</a:t>
            </a:r>
            <a:r>
              <a:rPr lang="el-GR" sz="2400" dirty="0" smtClean="0"/>
              <a:t>αρ.46). </a:t>
            </a:r>
            <a:r>
              <a:rPr lang="el-GR" sz="2000" i="1" dirty="0" smtClean="0"/>
              <a:t>Για την πρώτη εφαρμογή : η εγκατάσταση νέων αρχών την 1</a:t>
            </a:r>
            <a:r>
              <a:rPr lang="el-GR" sz="2000" i="1" baseline="30000" dirty="0" smtClean="0"/>
              <a:t>η</a:t>
            </a:r>
            <a:r>
              <a:rPr lang="el-GR" sz="2000" i="1" dirty="0" smtClean="0"/>
              <a:t> Σεπτεμβρίου 2019 και λήξη θητείας της 31</a:t>
            </a:r>
            <a:r>
              <a:rPr lang="el-GR" sz="2000" i="1" baseline="30000" dirty="0" smtClean="0"/>
              <a:t>η</a:t>
            </a:r>
            <a:r>
              <a:rPr lang="el-GR" sz="2000" i="1" dirty="0" smtClean="0"/>
              <a:t> Δεκεμβρίου 2023</a:t>
            </a:r>
            <a:endParaRPr lang="el-GR" sz="2000" i="1" dirty="0"/>
          </a:p>
          <a:p>
            <a:pPr lvl="0" algn="just"/>
            <a:r>
              <a:rPr lang="el-GR" sz="2400" dirty="0"/>
              <a:t>Υποψηφιότητες όσες και ο αριθμός </a:t>
            </a:r>
            <a:r>
              <a:rPr lang="el-GR" sz="2400" dirty="0" smtClean="0"/>
              <a:t>των εδρών κάθε εκλογικής περιφέρειας με δυνατότητα προσαύξησης </a:t>
            </a:r>
            <a:r>
              <a:rPr lang="el-GR" sz="2400" dirty="0"/>
              <a:t>έως και </a:t>
            </a:r>
            <a:r>
              <a:rPr lang="el-GR" sz="2400" dirty="0" smtClean="0"/>
              <a:t>30</a:t>
            </a:r>
            <a:r>
              <a:rPr lang="el-GR" sz="2400" dirty="0"/>
              <a:t>% </a:t>
            </a:r>
            <a:r>
              <a:rPr lang="el-GR" sz="2400" dirty="0" smtClean="0"/>
              <a:t>και ποσόστωση </a:t>
            </a:r>
            <a:r>
              <a:rPr lang="el-GR" sz="2400" dirty="0"/>
              <a:t>40</a:t>
            </a:r>
            <a:r>
              <a:rPr lang="el-GR" sz="2400" dirty="0" smtClean="0"/>
              <a:t>% τουλάχιστον </a:t>
            </a:r>
            <a:r>
              <a:rPr lang="el-GR" sz="2400" dirty="0"/>
              <a:t>στις υποψηφιότητες για τις </a:t>
            </a:r>
            <a:r>
              <a:rPr lang="el-GR" sz="2400" dirty="0" smtClean="0"/>
              <a:t>γυναίκες </a:t>
            </a:r>
            <a:r>
              <a:rPr lang="el-GR" sz="2400" dirty="0"/>
              <a:t>(</a:t>
            </a:r>
            <a:r>
              <a:rPr lang="el-GR" sz="2400" dirty="0" err="1"/>
              <a:t>αρ</a:t>
            </a:r>
            <a:r>
              <a:rPr lang="el-GR" sz="2400" dirty="0"/>
              <a:t>. </a:t>
            </a:r>
            <a:r>
              <a:rPr lang="el-GR" sz="2400" dirty="0" smtClean="0"/>
              <a:t>51)</a:t>
            </a:r>
          </a:p>
          <a:p>
            <a:pPr lvl="0" algn="just"/>
            <a:r>
              <a:rPr lang="el-GR" sz="2400" dirty="0" smtClean="0"/>
              <a:t>Σύστημα απλής αναλογικής – το σύνολο των εδρών του Π.Σ. κατανέμονται στους συνδυασμούς που μετείχαν στις εκλογές ανάλογα με τον αριθμό έγκυρων ψηφοδελτίων (</a:t>
            </a:r>
            <a:r>
              <a:rPr lang="el-GR" sz="2400" dirty="0" err="1" smtClean="0"/>
              <a:t>αρ</a:t>
            </a:r>
            <a:r>
              <a:rPr lang="el-GR" sz="2400" dirty="0" smtClean="0"/>
              <a:t>. 56)</a:t>
            </a:r>
          </a:p>
          <a:p>
            <a:pPr marL="0" lvl="0" indent="0" algn="just">
              <a:buNone/>
            </a:pPr>
            <a:endParaRPr lang="el-GR" sz="2400" dirty="0"/>
          </a:p>
          <a:p>
            <a:endParaRPr lang="el-GR" dirty="0"/>
          </a:p>
          <a:p>
            <a:pPr algn="just"/>
            <a:endParaRPr lang="el-GR" dirty="0" smtClean="0"/>
          </a:p>
        </p:txBody>
      </p:sp>
      <p:sp>
        <p:nvSpPr>
          <p:cNvPr id="4" name="AutoShape 2" descr="ÎÏÎ¿ÏÎ­Î»ÎµÏÎ¼Î± ÎµÎ¹ÎºÏÎ½Î±Ï Î³Î¹Î± ÏÎµÏÎ¹Î²Î¬Î»Î»Î¿Î½ Î³ÎµÎ»Î¿Î¹Î¿Î³ÏÎ±ÏÎ¯ÎµÏ"/>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l-GR"/>
          </a:p>
        </p:txBody>
      </p:sp>
      <p:sp>
        <p:nvSpPr>
          <p:cNvPr id="8" name="Θέση ημερομηνίας 7"/>
          <p:cNvSpPr>
            <a:spLocks noGrp="1"/>
          </p:cNvSpPr>
          <p:nvPr>
            <p:ph type="dt" sz="half" idx="10"/>
          </p:nvPr>
        </p:nvSpPr>
        <p:spPr>
          <a:xfrm>
            <a:off x="838200" y="6356350"/>
            <a:ext cx="1271155" cy="365125"/>
          </a:xfrm>
        </p:spPr>
        <p:txBody>
          <a:bodyPr/>
          <a:lstStyle/>
          <a:p>
            <a:fld id="{AB2BC105-1440-4860-97FF-F352DA98683D}" type="datetime1">
              <a:rPr lang="el-GR" b="1" smtClean="0"/>
              <a:t>13/12/2018</a:t>
            </a:fld>
            <a:endParaRPr lang="el-GR" b="1" dirty="0"/>
          </a:p>
        </p:txBody>
      </p:sp>
      <p:sp>
        <p:nvSpPr>
          <p:cNvPr id="9" name="Θέση υποσέλιδου 8"/>
          <p:cNvSpPr>
            <a:spLocks noGrp="1"/>
          </p:cNvSpPr>
          <p:nvPr>
            <p:ph type="ftr" sz="quarter" idx="11"/>
          </p:nvPr>
        </p:nvSpPr>
        <p:spPr>
          <a:xfrm>
            <a:off x="1970809" y="6368184"/>
            <a:ext cx="6175664" cy="365125"/>
          </a:xfrm>
        </p:spPr>
        <p:txBody>
          <a:bodyPr/>
          <a:lstStyle/>
          <a:p>
            <a:r>
              <a:rPr lang="el-GR" b="1" dirty="0" smtClean="0"/>
              <a:t>ΠΡΟΓΡΑΜΜΑ ΚΛΕΙΣΘΕΝΗΣ Ι - ΤΟ ΝΕΟ ΘΕΣΜΙΚΟ ΠΛΑΙΣΙΟ ΚΑΙ Η ΑΥΤΟΔΙΟΙΚΗΣΗ Β' ΒΑΘΜΟΥ</a:t>
            </a:r>
            <a:endParaRPr lang="el-GR" b="1" dirty="0"/>
          </a:p>
        </p:txBody>
      </p:sp>
      <p:sp>
        <p:nvSpPr>
          <p:cNvPr id="10" name="Θέση αριθμού διαφάνειας 9"/>
          <p:cNvSpPr>
            <a:spLocks noGrp="1"/>
          </p:cNvSpPr>
          <p:nvPr>
            <p:ph type="sldNum" sz="quarter" idx="12"/>
          </p:nvPr>
        </p:nvSpPr>
        <p:spPr/>
        <p:txBody>
          <a:bodyPr/>
          <a:lstStyle/>
          <a:p>
            <a:fld id="{4947BAFC-3FA2-4FBE-8E78-C16567585979}" type="slidenum">
              <a:rPr lang="el-GR" smtClean="0"/>
              <a:t>2</a:t>
            </a:fld>
            <a:endParaRPr lang="el-GR"/>
          </a:p>
        </p:txBody>
      </p:sp>
    </p:spTree>
    <p:extLst>
      <p:ext uri="{BB962C8B-B14F-4D97-AF65-F5344CB8AC3E}">
        <p14:creationId xmlns:p14="http://schemas.microsoft.com/office/powerpoint/2010/main" val="76479194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838200" y="365125"/>
            <a:ext cx="10515600" cy="736311"/>
          </a:xfrm>
        </p:spPr>
        <p:txBody>
          <a:bodyPr>
            <a:normAutofit/>
          </a:bodyPr>
          <a:lstStyle/>
          <a:p>
            <a:r>
              <a:rPr lang="el-GR" sz="2800" b="1" dirty="0"/>
              <a:t>Συνοπτικά οι αλλαγές του ν.4555/2018 για τους ΟΤΑ β’ βαθμού: </a:t>
            </a:r>
          </a:p>
        </p:txBody>
      </p:sp>
      <p:sp>
        <p:nvSpPr>
          <p:cNvPr id="3" name="Θέση περιεχομένου 2"/>
          <p:cNvSpPr>
            <a:spLocks noGrp="1"/>
          </p:cNvSpPr>
          <p:nvPr>
            <p:ph idx="1"/>
          </p:nvPr>
        </p:nvSpPr>
        <p:spPr>
          <a:xfrm>
            <a:off x="838200" y="1101436"/>
            <a:ext cx="10515600" cy="5210608"/>
          </a:xfrm>
        </p:spPr>
        <p:txBody>
          <a:bodyPr/>
          <a:lstStyle/>
          <a:p>
            <a:pPr marL="0" indent="0" algn="just">
              <a:buNone/>
            </a:pPr>
            <a:r>
              <a:rPr lang="el-GR" b="1" u="sng" dirty="0" smtClean="0"/>
              <a:t>2. Σύστημα Διακυβέρνησης Περιφερειών </a:t>
            </a:r>
            <a:r>
              <a:rPr lang="el-GR" sz="2000" b="1" u="sng" dirty="0" smtClean="0"/>
              <a:t>(Κεφάλαιο ΣΤ’)</a:t>
            </a:r>
            <a:endParaRPr lang="el-GR" sz="2000" dirty="0" smtClean="0"/>
          </a:p>
          <a:p>
            <a:pPr lvl="0" algn="just"/>
            <a:r>
              <a:rPr lang="el-GR" sz="2400" dirty="0" smtClean="0"/>
              <a:t>Χωρικοί </a:t>
            </a:r>
            <a:r>
              <a:rPr lang="el-GR" sz="2400" dirty="0" err="1" smtClean="0"/>
              <a:t>Αντιπεριφερειάρχες</a:t>
            </a:r>
            <a:r>
              <a:rPr lang="el-GR" sz="2400" dirty="0"/>
              <a:t> </a:t>
            </a:r>
            <a:r>
              <a:rPr lang="el-GR" sz="2400" dirty="0" smtClean="0"/>
              <a:t>: </a:t>
            </a:r>
            <a:r>
              <a:rPr lang="el-GR" sz="2400" dirty="0"/>
              <a:t>Πλέον ορίζονται </a:t>
            </a:r>
            <a:r>
              <a:rPr lang="el-GR" sz="2400" dirty="0" smtClean="0"/>
              <a:t>εκλεγμένοι </a:t>
            </a:r>
            <a:r>
              <a:rPr lang="el-GR" sz="2400" dirty="0"/>
              <a:t>σύμβουλοι της αντίστοιχης περιφερειακής  ενότητας και μπορεί να ανακληθούν </a:t>
            </a:r>
            <a:r>
              <a:rPr lang="el-GR" sz="2400" dirty="0" smtClean="0"/>
              <a:t>από </a:t>
            </a:r>
            <a:r>
              <a:rPr lang="el-GR" sz="2400" dirty="0"/>
              <a:t>τον Περιφερειάρχη (</a:t>
            </a:r>
            <a:r>
              <a:rPr lang="el-GR" sz="2400" dirty="0" smtClean="0"/>
              <a:t>αρ.93)</a:t>
            </a:r>
          </a:p>
          <a:p>
            <a:pPr lvl="0" algn="just"/>
            <a:r>
              <a:rPr lang="el-GR" sz="2400" dirty="0" smtClean="0"/>
              <a:t>Σημαντική </a:t>
            </a:r>
            <a:r>
              <a:rPr lang="el-GR" sz="2400" dirty="0"/>
              <a:t>τροποποίηση η δυνατότητα σύγκλισης του συνόλου των Συμβούλων μιας </a:t>
            </a:r>
            <a:r>
              <a:rPr lang="el-GR" sz="2400" dirty="0" smtClean="0"/>
              <a:t>Περιφερειακής </a:t>
            </a:r>
            <a:r>
              <a:rPr lang="el-GR" sz="2400" dirty="0"/>
              <a:t>Ενότητας από τον χωρικό Α</a:t>
            </a:r>
            <a:r>
              <a:rPr lang="el-GR" sz="2400" dirty="0" smtClean="0"/>
              <a:t>ντιπεριφερειάρχη και </a:t>
            </a:r>
            <a:r>
              <a:rPr lang="el-GR" sz="2400" dirty="0"/>
              <a:t>η συζήτηση θεμάτων της περιοχής τους (</a:t>
            </a:r>
            <a:r>
              <a:rPr lang="el-GR" sz="2400" dirty="0" smtClean="0"/>
              <a:t>αρ.93)</a:t>
            </a:r>
            <a:endParaRPr lang="el-GR" sz="2400" dirty="0"/>
          </a:p>
          <a:p>
            <a:pPr lvl="0" algn="just"/>
            <a:r>
              <a:rPr lang="el-GR" sz="2400" dirty="0" smtClean="0"/>
              <a:t>Αντικατάσταση </a:t>
            </a:r>
            <a:r>
              <a:rPr lang="el-GR" sz="2400" dirty="0" err="1" smtClean="0"/>
              <a:t>παραιτηθέντος</a:t>
            </a:r>
            <a:r>
              <a:rPr lang="el-GR" sz="2400" dirty="0" smtClean="0"/>
              <a:t> Περιφερειάρχη : Η </a:t>
            </a:r>
            <a:r>
              <a:rPr lang="el-GR" sz="2400" dirty="0"/>
              <a:t>επιλογή του γίνεται από το σύνολο των συμβούλων </a:t>
            </a:r>
            <a:r>
              <a:rPr lang="el-GR" sz="2400" dirty="0" smtClean="0"/>
              <a:t>του σώματος και </a:t>
            </a:r>
            <a:r>
              <a:rPr lang="el-GR" sz="2400" dirty="0"/>
              <a:t>όχι αποκλειστικά από την παράταξή του (</a:t>
            </a:r>
            <a:r>
              <a:rPr lang="el-GR" sz="2400" dirty="0" smtClean="0"/>
              <a:t>αρ.94 - 95) </a:t>
            </a:r>
            <a:endParaRPr lang="el-GR" sz="2400" dirty="0"/>
          </a:p>
          <a:p>
            <a:pPr algn="just"/>
            <a:r>
              <a:rPr lang="el-GR" sz="2400" dirty="0" smtClean="0"/>
              <a:t>Αλλάζει </a:t>
            </a:r>
            <a:r>
              <a:rPr lang="el-GR" sz="2400" dirty="0"/>
              <a:t>και ο τρόπος επιλογής </a:t>
            </a:r>
            <a:r>
              <a:rPr lang="el-GR" sz="2400" dirty="0" smtClean="0"/>
              <a:t>και εκπροσώπησης στις Περιφερειακές Επιτροπές Διαβούλευσης </a:t>
            </a:r>
            <a:r>
              <a:rPr lang="el-GR" sz="2400" dirty="0"/>
              <a:t>(</a:t>
            </a:r>
            <a:r>
              <a:rPr lang="el-GR" sz="2400" dirty="0" smtClean="0"/>
              <a:t>αρ.105) : π.χ. συμμετέχουν εργαζόμενοι στην Περιφέρεια, πολιτιστικοί σύλλογοι κ.λπ.</a:t>
            </a:r>
            <a:endParaRPr lang="el-GR" sz="2400" dirty="0"/>
          </a:p>
          <a:p>
            <a:pPr algn="just"/>
            <a:endParaRPr lang="el-GR" sz="2400" dirty="0" smtClean="0"/>
          </a:p>
          <a:p>
            <a:endParaRPr lang="el-GR" dirty="0" smtClean="0"/>
          </a:p>
          <a:p>
            <a:endParaRPr lang="el-GR" dirty="0"/>
          </a:p>
        </p:txBody>
      </p:sp>
      <p:sp>
        <p:nvSpPr>
          <p:cNvPr id="6" name="Θέση ημερομηνίας 5"/>
          <p:cNvSpPr>
            <a:spLocks noGrp="1"/>
          </p:cNvSpPr>
          <p:nvPr>
            <p:ph type="dt" sz="half" idx="10"/>
          </p:nvPr>
        </p:nvSpPr>
        <p:spPr/>
        <p:txBody>
          <a:bodyPr/>
          <a:lstStyle/>
          <a:p>
            <a:fld id="{C1B92234-7D41-41CD-9BB5-9199FE73D107}" type="datetime1">
              <a:rPr lang="el-GR" smtClean="0"/>
              <a:t>13/12/2018</a:t>
            </a:fld>
            <a:endParaRPr lang="el-GR"/>
          </a:p>
        </p:txBody>
      </p:sp>
      <p:sp>
        <p:nvSpPr>
          <p:cNvPr id="7" name="Θέση υποσέλιδου 6"/>
          <p:cNvSpPr>
            <a:spLocks noGrp="1"/>
          </p:cNvSpPr>
          <p:nvPr>
            <p:ph type="ftr" sz="quarter" idx="11"/>
          </p:nvPr>
        </p:nvSpPr>
        <p:spPr>
          <a:xfrm>
            <a:off x="1991591" y="6358227"/>
            <a:ext cx="5926282" cy="365125"/>
          </a:xfrm>
        </p:spPr>
        <p:txBody>
          <a:bodyPr/>
          <a:lstStyle/>
          <a:p>
            <a:r>
              <a:rPr lang="el-GR" dirty="0" smtClean="0"/>
              <a:t>ΠΡΟΓΡΑΜΜΑ ΚΛΕΙΣΘΕΝΗΣ Ι - ΤΟ ΝΕΟ ΘΕΣΜΙΚΟ ΠΛΑΙΣΙΟ ΚΑΙ Η ΑΥΤΟΔΙΟΙΚΗΣΗ Β' ΒΑΘΜΟΥ</a:t>
            </a:r>
            <a:endParaRPr lang="el-GR" dirty="0"/>
          </a:p>
        </p:txBody>
      </p:sp>
      <p:sp>
        <p:nvSpPr>
          <p:cNvPr id="8" name="Θέση αριθμού διαφάνειας 7"/>
          <p:cNvSpPr>
            <a:spLocks noGrp="1"/>
          </p:cNvSpPr>
          <p:nvPr>
            <p:ph type="sldNum" sz="quarter" idx="12"/>
          </p:nvPr>
        </p:nvSpPr>
        <p:spPr/>
        <p:txBody>
          <a:bodyPr/>
          <a:lstStyle/>
          <a:p>
            <a:fld id="{4947BAFC-3FA2-4FBE-8E78-C16567585979}" type="slidenum">
              <a:rPr lang="el-GR" smtClean="0"/>
              <a:t>3</a:t>
            </a:fld>
            <a:endParaRPr lang="el-GR"/>
          </a:p>
        </p:txBody>
      </p:sp>
    </p:spTree>
    <p:extLst>
      <p:ext uri="{BB962C8B-B14F-4D97-AF65-F5344CB8AC3E}">
        <p14:creationId xmlns:p14="http://schemas.microsoft.com/office/powerpoint/2010/main" val="363049231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838200" y="365126"/>
            <a:ext cx="10515600" cy="694748"/>
          </a:xfrm>
        </p:spPr>
        <p:txBody>
          <a:bodyPr>
            <a:normAutofit/>
          </a:bodyPr>
          <a:lstStyle/>
          <a:p>
            <a:r>
              <a:rPr lang="el-GR" sz="2800" b="1" dirty="0"/>
              <a:t>Συνοπτικά οι αλλαγές του ν.4555/2018 για τους ΟΤΑ β’ βαθμού: </a:t>
            </a:r>
          </a:p>
        </p:txBody>
      </p:sp>
      <p:sp>
        <p:nvSpPr>
          <p:cNvPr id="3" name="Θέση περιεχομένου 2"/>
          <p:cNvSpPr>
            <a:spLocks noGrp="1"/>
          </p:cNvSpPr>
          <p:nvPr>
            <p:ph idx="1"/>
          </p:nvPr>
        </p:nvSpPr>
        <p:spPr>
          <a:xfrm>
            <a:off x="838200" y="1059874"/>
            <a:ext cx="10515600" cy="5040629"/>
          </a:xfrm>
        </p:spPr>
        <p:txBody>
          <a:bodyPr>
            <a:normAutofit/>
          </a:bodyPr>
          <a:lstStyle/>
          <a:p>
            <a:pPr marL="0" indent="0" algn="just">
              <a:buNone/>
            </a:pPr>
            <a:r>
              <a:rPr lang="el-GR" b="1" u="sng" dirty="0" smtClean="0"/>
              <a:t>3. Εποπτεία ΟΤΑ </a:t>
            </a:r>
            <a:r>
              <a:rPr lang="el-GR" sz="2000" b="1" u="sng" dirty="0"/>
              <a:t>(Κεφάλαιο Ζ</a:t>
            </a:r>
            <a:r>
              <a:rPr lang="el-GR" sz="2000" b="1" u="sng" dirty="0" smtClean="0"/>
              <a:t>’)</a:t>
            </a:r>
            <a:endParaRPr lang="el-GR" sz="2000" dirty="0"/>
          </a:p>
          <a:p>
            <a:pPr algn="just"/>
            <a:r>
              <a:rPr lang="el-GR" sz="2400" dirty="0"/>
              <a:t> </a:t>
            </a:r>
            <a:r>
              <a:rPr lang="el-GR" sz="2400" dirty="0" smtClean="0"/>
              <a:t>Σύσταση επτά (7) Αυτοτελών Υπηρεσιών Εποπτείας </a:t>
            </a:r>
            <a:r>
              <a:rPr lang="el-GR" sz="2400" dirty="0"/>
              <a:t>Ο.Τ.Α</a:t>
            </a:r>
            <a:r>
              <a:rPr lang="el-GR" sz="2400" dirty="0" smtClean="0"/>
              <a:t>. (με προϊσταμένους «Επόπτες ΟΤΑ»), υπαγόμενων απευθείας στον Υπουργό Εσωτερικών (αρ.109-110), για την εποπτεία των ΟΤΑ α’ και </a:t>
            </a:r>
            <a:r>
              <a:rPr lang="el-GR" sz="2400" dirty="0" err="1" smtClean="0"/>
              <a:t>β΄βαθμού</a:t>
            </a:r>
            <a:r>
              <a:rPr lang="el-GR" sz="2400" dirty="0" smtClean="0"/>
              <a:t> και ΝΠΔΔ αυτών (</a:t>
            </a:r>
            <a:r>
              <a:rPr lang="el-GR" sz="2400" dirty="0"/>
              <a:t>άσκηση </a:t>
            </a:r>
            <a:r>
              <a:rPr lang="el-GR" sz="2400" dirty="0" smtClean="0"/>
              <a:t>ελέγχου </a:t>
            </a:r>
            <a:r>
              <a:rPr lang="el-GR" sz="2400" dirty="0"/>
              <a:t>νομιμότητας </a:t>
            </a:r>
            <a:r>
              <a:rPr lang="el-GR" sz="2400" dirty="0" smtClean="0"/>
              <a:t>πράξεων κ.λπ.) </a:t>
            </a:r>
            <a:endParaRPr lang="el-GR" sz="2400" dirty="0"/>
          </a:p>
          <a:p>
            <a:pPr lvl="0" algn="just"/>
            <a:r>
              <a:rPr lang="el-GR" sz="2400" dirty="0"/>
              <a:t>Η Αυτοτελής Υπηρεσία Εποπτείας </a:t>
            </a:r>
            <a:r>
              <a:rPr lang="el-GR" sz="2400" dirty="0" smtClean="0"/>
              <a:t>ΟΤΑ προβλεπόταν ήδη από </a:t>
            </a:r>
            <a:r>
              <a:rPr lang="el-GR" sz="2400" dirty="0"/>
              <a:t>τον “Καλλικράτη” </a:t>
            </a:r>
            <a:r>
              <a:rPr lang="el-GR" sz="2400" dirty="0" smtClean="0"/>
              <a:t>(αρ.215) ως οργανωτική δομή στην Αποκεντρωμένη Διοίκηση υπαγόμενη απευθείας στο Γενικό Γραμματέα. Ωστόσο ποτέ </a:t>
            </a:r>
            <a:r>
              <a:rPr lang="el-GR" sz="2400" dirty="0"/>
              <a:t>δεν </a:t>
            </a:r>
            <a:r>
              <a:rPr lang="el-GR" sz="2400" dirty="0" smtClean="0"/>
              <a:t>υλοποιήθηκε. Σημαντικό </a:t>
            </a:r>
            <a:r>
              <a:rPr lang="el-GR" sz="2400" dirty="0"/>
              <a:t>βήμα </a:t>
            </a:r>
            <a:r>
              <a:rPr lang="el-GR" sz="2400" dirty="0" smtClean="0"/>
              <a:t>αλλαγής. Προσθέτει γραφειοκρατία ; </a:t>
            </a:r>
            <a:endParaRPr lang="el-GR" sz="2400" dirty="0"/>
          </a:p>
          <a:p>
            <a:pPr lvl="0" algn="just"/>
            <a:r>
              <a:rPr lang="el-GR" sz="2400" dirty="0"/>
              <a:t>Τα </a:t>
            </a:r>
            <a:r>
              <a:rPr lang="el-GR" sz="2400" dirty="0" smtClean="0"/>
              <a:t>δε άρθρα 124-130 </a:t>
            </a:r>
            <a:r>
              <a:rPr lang="el-GR" sz="2400" dirty="0"/>
              <a:t>αφορούν </a:t>
            </a:r>
            <a:r>
              <a:rPr lang="el-GR" sz="2400" dirty="0" smtClean="0"/>
              <a:t>στον </a:t>
            </a:r>
            <a:r>
              <a:rPr lang="el-GR" sz="2400" dirty="0"/>
              <a:t>πειθαρχικό έλεγχο , την </a:t>
            </a:r>
            <a:r>
              <a:rPr lang="el-GR" sz="2400" dirty="0" smtClean="0"/>
              <a:t>αργία, τη </a:t>
            </a:r>
            <a:r>
              <a:rPr lang="el-GR" sz="2400" dirty="0"/>
              <a:t>δωσιδικία </a:t>
            </a:r>
            <a:r>
              <a:rPr lang="el-GR" sz="2400" dirty="0" smtClean="0"/>
              <a:t>και την παύση των </a:t>
            </a:r>
            <a:r>
              <a:rPr lang="el-GR" sz="2400" dirty="0"/>
              <a:t>αιρετών.</a:t>
            </a:r>
          </a:p>
        </p:txBody>
      </p:sp>
      <p:sp>
        <p:nvSpPr>
          <p:cNvPr id="6" name="Θέση ημερομηνίας 5"/>
          <p:cNvSpPr>
            <a:spLocks noGrp="1"/>
          </p:cNvSpPr>
          <p:nvPr>
            <p:ph type="dt" sz="half" idx="10"/>
          </p:nvPr>
        </p:nvSpPr>
        <p:spPr/>
        <p:txBody>
          <a:bodyPr/>
          <a:lstStyle/>
          <a:p>
            <a:fld id="{8F110AFE-4B50-42D1-9C81-F644C670E69B}" type="datetime1">
              <a:rPr lang="el-GR" smtClean="0"/>
              <a:t>13/12/2018</a:t>
            </a:fld>
            <a:endParaRPr lang="el-GR"/>
          </a:p>
        </p:txBody>
      </p:sp>
      <p:sp>
        <p:nvSpPr>
          <p:cNvPr id="7" name="Θέση υποσέλιδου 6"/>
          <p:cNvSpPr>
            <a:spLocks noGrp="1"/>
          </p:cNvSpPr>
          <p:nvPr>
            <p:ph type="ftr" sz="quarter" idx="11"/>
          </p:nvPr>
        </p:nvSpPr>
        <p:spPr>
          <a:xfrm>
            <a:off x="2192482" y="6356350"/>
            <a:ext cx="5960918" cy="365125"/>
          </a:xfrm>
        </p:spPr>
        <p:txBody>
          <a:bodyPr/>
          <a:lstStyle/>
          <a:p>
            <a:r>
              <a:rPr lang="el-GR" dirty="0" smtClean="0"/>
              <a:t>ΠΡΟΓΡΑΜΜΑ ΚΛΕΙΣΘΕΝΗΣ Ι - ΤΟ ΝΕΟ ΘΕΣΜΙΚΟ ΠΛΑΙΣΙΟ ΚΑΙ Η ΑΥΤΟΔΙΟΙΚΗΣΗ Β' ΒΑΘΜΟΥ</a:t>
            </a:r>
            <a:endParaRPr lang="el-GR" dirty="0"/>
          </a:p>
        </p:txBody>
      </p:sp>
      <p:sp>
        <p:nvSpPr>
          <p:cNvPr id="8" name="Θέση αριθμού διαφάνειας 7"/>
          <p:cNvSpPr>
            <a:spLocks noGrp="1"/>
          </p:cNvSpPr>
          <p:nvPr>
            <p:ph type="sldNum" sz="quarter" idx="12"/>
          </p:nvPr>
        </p:nvSpPr>
        <p:spPr/>
        <p:txBody>
          <a:bodyPr/>
          <a:lstStyle/>
          <a:p>
            <a:fld id="{4947BAFC-3FA2-4FBE-8E78-C16567585979}" type="slidenum">
              <a:rPr lang="el-GR" smtClean="0"/>
              <a:t>4</a:t>
            </a:fld>
            <a:endParaRPr lang="el-GR"/>
          </a:p>
        </p:txBody>
      </p:sp>
    </p:spTree>
    <p:extLst>
      <p:ext uri="{BB962C8B-B14F-4D97-AF65-F5344CB8AC3E}">
        <p14:creationId xmlns:p14="http://schemas.microsoft.com/office/powerpoint/2010/main" val="186782377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838200" y="365125"/>
            <a:ext cx="10515600" cy="903605"/>
          </a:xfrm>
        </p:spPr>
        <p:txBody>
          <a:bodyPr>
            <a:normAutofit/>
          </a:bodyPr>
          <a:lstStyle/>
          <a:p>
            <a:r>
              <a:rPr lang="el-GR" sz="2800" b="1" dirty="0"/>
              <a:t>Συνοπτικά οι αλλαγές του ν.4555/2018 για τους ΟΤΑ β’ βαθμού: </a:t>
            </a:r>
            <a:endParaRPr lang="el-GR" sz="2800" b="1" u="sng" dirty="0"/>
          </a:p>
        </p:txBody>
      </p:sp>
      <p:sp>
        <p:nvSpPr>
          <p:cNvPr id="3" name="Θέση περιεχομένου 2"/>
          <p:cNvSpPr>
            <a:spLocks noGrp="1"/>
          </p:cNvSpPr>
          <p:nvPr>
            <p:ph idx="1"/>
          </p:nvPr>
        </p:nvSpPr>
        <p:spPr>
          <a:xfrm>
            <a:off x="838200" y="1268730"/>
            <a:ext cx="10515600" cy="5100897"/>
          </a:xfrm>
        </p:spPr>
        <p:txBody>
          <a:bodyPr>
            <a:normAutofit fontScale="92500" lnSpcReduction="20000"/>
          </a:bodyPr>
          <a:lstStyle/>
          <a:p>
            <a:pPr marL="0" indent="0" algn="just">
              <a:buNone/>
            </a:pPr>
            <a:r>
              <a:rPr lang="el-GR" b="1" u="sng" dirty="0"/>
              <a:t>4</a:t>
            </a:r>
            <a:r>
              <a:rPr lang="el-GR" b="1" u="sng" dirty="0" smtClean="0"/>
              <a:t>. </a:t>
            </a:r>
            <a:r>
              <a:rPr lang="el-GR" b="1" u="sng" dirty="0"/>
              <a:t>Συμμετοχικές </a:t>
            </a:r>
            <a:r>
              <a:rPr lang="el-GR" b="1" u="sng" dirty="0" smtClean="0"/>
              <a:t>διαδικασίες </a:t>
            </a:r>
            <a:r>
              <a:rPr lang="el-GR" sz="2200" b="1" u="sng" dirty="0"/>
              <a:t>(Κεφάλαιο </a:t>
            </a:r>
            <a:r>
              <a:rPr lang="el-GR" sz="2200" b="1" u="sng" dirty="0" smtClean="0"/>
              <a:t>Η’ και Θ’)</a:t>
            </a:r>
            <a:endParaRPr lang="el-GR" sz="2200" dirty="0"/>
          </a:p>
          <a:p>
            <a:pPr lvl="0" algn="just"/>
            <a:r>
              <a:rPr lang="el-GR" sz="2400" dirty="0" smtClean="0"/>
              <a:t>Το </a:t>
            </a:r>
            <a:r>
              <a:rPr lang="el-GR" sz="2400" dirty="0"/>
              <a:t>δημοψήφισμα καθιερώνεται άμεσα με τον “Κλεισθένη </a:t>
            </a:r>
            <a:r>
              <a:rPr lang="el-GR" sz="2400" dirty="0" smtClean="0"/>
              <a:t>Ι” (</a:t>
            </a:r>
            <a:r>
              <a:rPr lang="el-GR" sz="2400" dirty="0" err="1"/>
              <a:t>α</a:t>
            </a:r>
            <a:r>
              <a:rPr lang="el-GR" sz="2400" dirty="0" err="1" smtClean="0"/>
              <a:t>ρ</a:t>
            </a:r>
            <a:r>
              <a:rPr lang="el-GR" sz="2400" dirty="0"/>
              <a:t>. </a:t>
            </a:r>
            <a:r>
              <a:rPr lang="el-GR" sz="2400" dirty="0" smtClean="0"/>
              <a:t>133-151). </a:t>
            </a:r>
          </a:p>
          <a:p>
            <a:r>
              <a:rPr lang="el-GR" sz="2400" b="1" u="sng" dirty="0"/>
              <a:t>Επέκταση του πεδίου εφαρμογής </a:t>
            </a:r>
            <a:r>
              <a:rPr lang="el-GR" sz="2400" b="1" u="sng" dirty="0" smtClean="0"/>
              <a:t>του Ευρωπαϊκού </a:t>
            </a:r>
            <a:r>
              <a:rPr lang="el-GR" sz="2400" b="1" u="sng" dirty="0"/>
              <a:t>Χάρτη Τοπικής </a:t>
            </a:r>
            <a:r>
              <a:rPr lang="el-GR" sz="2400" b="1" u="sng" dirty="0" smtClean="0"/>
              <a:t>Αυτονομίας στους </a:t>
            </a:r>
            <a:r>
              <a:rPr lang="el-GR" sz="2400" b="1" u="sng" dirty="0"/>
              <a:t>Ο.Τ.Α. β΄ </a:t>
            </a:r>
            <a:r>
              <a:rPr lang="el-GR" sz="2400" b="1" u="sng" dirty="0" smtClean="0"/>
              <a:t>βαθμού (κεφάλαιο Α’ άρθρο 1). – το θέμα είχε τεθεί επανειλημμένως από την Περιφέρεια Αττικής. </a:t>
            </a:r>
            <a:endParaRPr lang="el-GR" sz="2400" u="sng" dirty="0"/>
          </a:p>
          <a:p>
            <a:pPr algn="just"/>
            <a:r>
              <a:rPr lang="el-GR" sz="2400" dirty="0"/>
              <a:t>Να υπενθυμίσουμε ότι </a:t>
            </a:r>
            <a:r>
              <a:rPr lang="el-GR" sz="2400" dirty="0" smtClean="0"/>
              <a:t>υπήρχε αναφορά για τοπικό </a:t>
            </a:r>
            <a:r>
              <a:rPr lang="el-GR" sz="2400" dirty="0"/>
              <a:t>δ</a:t>
            </a:r>
            <a:r>
              <a:rPr lang="el-GR" sz="2400" dirty="0" smtClean="0"/>
              <a:t>ημοψήφισμα </a:t>
            </a:r>
            <a:r>
              <a:rPr lang="el-GR" sz="2400" dirty="0"/>
              <a:t>και στον </a:t>
            </a:r>
            <a:r>
              <a:rPr lang="en-US" sz="2400" dirty="0" smtClean="0"/>
              <a:t>“</a:t>
            </a:r>
            <a:r>
              <a:rPr lang="el-GR" sz="2400" dirty="0" smtClean="0"/>
              <a:t>Καλλικράτη</a:t>
            </a:r>
            <a:r>
              <a:rPr lang="el-GR" sz="2400" dirty="0"/>
              <a:t>” αλλά ουδέποτε εφαρμόσθηκε γιατί προϋπέθετε την έκδοση προεδρικού διατάγματος (</a:t>
            </a:r>
            <a:r>
              <a:rPr lang="el-GR" sz="2400" dirty="0" smtClean="0"/>
              <a:t>Π.Δ.). </a:t>
            </a:r>
          </a:p>
          <a:p>
            <a:pPr algn="just"/>
            <a:r>
              <a:rPr lang="el-GR" sz="2400" dirty="0" smtClean="0"/>
              <a:t>Τώρα</a:t>
            </a:r>
            <a:r>
              <a:rPr lang="en-US" sz="2400" dirty="0" smtClean="0"/>
              <a:t> </a:t>
            </a:r>
            <a:r>
              <a:rPr lang="el-GR" sz="2400" dirty="0" smtClean="0"/>
              <a:t>μπορεί </a:t>
            </a:r>
            <a:r>
              <a:rPr lang="el-GR" sz="2400" dirty="0"/>
              <a:t>να εφαρμοσθεί άμεσα επειδή </a:t>
            </a:r>
            <a:r>
              <a:rPr lang="el-GR" sz="2400" u="sng" dirty="0" smtClean="0"/>
              <a:t>ρητά και αναλυτικά </a:t>
            </a:r>
            <a:r>
              <a:rPr lang="el-GR" sz="2400" dirty="0"/>
              <a:t>καταγράφονται οι διαδικασίες και προβλέπονται οι όροι υλοποίησης του.</a:t>
            </a:r>
          </a:p>
          <a:p>
            <a:pPr algn="just"/>
            <a:r>
              <a:rPr lang="el-GR" sz="2400" dirty="0" smtClean="0"/>
              <a:t>Σημαντική </a:t>
            </a:r>
            <a:r>
              <a:rPr lang="el-GR" sz="2400" dirty="0"/>
              <a:t>η διάκριση μεταξύ υποχρεωτικού και γνωμοδοτικού χαρακτήρα καθώς και ποιο όργανο ή συλλογικότητα μπορεί να το ζητήσει ή να το αποφασίσει.</a:t>
            </a:r>
          </a:p>
          <a:p>
            <a:pPr lvl="0" algn="just"/>
            <a:r>
              <a:rPr lang="el-GR" sz="2400" dirty="0" smtClean="0"/>
              <a:t>Παραμένει και αναβαθμίζεται ο πολύ σημαντικός θεσμός της περιφερειακής διαμεσολάβησης (πρώην Περιφερειακός Συμπαραστάτης, τώρα Περιφερειακός Διαμεσολαβητής) </a:t>
            </a:r>
            <a:r>
              <a:rPr lang="el-GR" sz="2400" dirty="0"/>
              <a:t>και οργανώνονται </a:t>
            </a:r>
            <a:r>
              <a:rPr lang="el-GR" sz="2400" dirty="0" smtClean="0"/>
              <a:t>ως αυτοτελείς δομές </a:t>
            </a:r>
            <a:r>
              <a:rPr lang="el-GR" sz="2400" dirty="0"/>
              <a:t>τα γραφεία  προκειμένου να </a:t>
            </a:r>
            <a:r>
              <a:rPr lang="el-GR" sz="2400" dirty="0" smtClean="0"/>
              <a:t>λειτουργήσουν αποτελεσματικότερα </a:t>
            </a:r>
            <a:r>
              <a:rPr lang="el-GR" sz="2400" dirty="0"/>
              <a:t>( άρθρα </a:t>
            </a:r>
            <a:r>
              <a:rPr lang="el-GR" sz="2400" dirty="0" smtClean="0"/>
              <a:t>152-174)</a:t>
            </a:r>
            <a:endParaRPr lang="el-GR" sz="2400" dirty="0"/>
          </a:p>
          <a:p>
            <a:pPr marL="0" indent="0">
              <a:buNone/>
            </a:pPr>
            <a:endParaRPr lang="el-GR" dirty="0"/>
          </a:p>
        </p:txBody>
      </p:sp>
      <p:sp>
        <p:nvSpPr>
          <p:cNvPr id="6" name="Θέση ημερομηνίας 5"/>
          <p:cNvSpPr>
            <a:spLocks noGrp="1"/>
          </p:cNvSpPr>
          <p:nvPr>
            <p:ph type="dt" sz="half" idx="10"/>
          </p:nvPr>
        </p:nvSpPr>
        <p:spPr/>
        <p:txBody>
          <a:bodyPr/>
          <a:lstStyle/>
          <a:p>
            <a:fld id="{EF96EB17-7167-4D58-B21E-93981BB4E7BB}" type="datetime1">
              <a:rPr lang="el-GR" smtClean="0"/>
              <a:t>13/12/2018</a:t>
            </a:fld>
            <a:endParaRPr lang="el-GR"/>
          </a:p>
        </p:txBody>
      </p:sp>
      <p:sp>
        <p:nvSpPr>
          <p:cNvPr id="7" name="Θέση υποσέλιδου 6"/>
          <p:cNvSpPr>
            <a:spLocks noGrp="1"/>
          </p:cNvSpPr>
          <p:nvPr>
            <p:ph type="ftr" sz="quarter" idx="11"/>
          </p:nvPr>
        </p:nvSpPr>
        <p:spPr>
          <a:xfrm>
            <a:off x="2067791" y="6356350"/>
            <a:ext cx="6085609" cy="365125"/>
          </a:xfrm>
        </p:spPr>
        <p:txBody>
          <a:bodyPr/>
          <a:lstStyle/>
          <a:p>
            <a:r>
              <a:rPr lang="el-GR" dirty="0" smtClean="0"/>
              <a:t>ΠΡΟΓΡΑΜΜΑ ΚΛΕΙΣΘΕΝΗΣ Ι - ΤΟ ΝΕΟ ΘΕΣΜΙΚΟ ΠΛΑΙΣΙΟ ΚΑΙ Η ΑΥΤΟΔΙΟΙΚΗΣΗ Β' ΒΑΘΜΟΥ</a:t>
            </a:r>
            <a:endParaRPr lang="el-GR" dirty="0"/>
          </a:p>
        </p:txBody>
      </p:sp>
      <p:sp>
        <p:nvSpPr>
          <p:cNvPr id="8" name="Θέση αριθμού διαφάνειας 7"/>
          <p:cNvSpPr>
            <a:spLocks noGrp="1"/>
          </p:cNvSpPr>
          <p:nvPr>
            <p:ph type="sldNum" sz="quarter" idx="12"/>
          </p:nvPr>
        </p:nvSpPr>
        <p:spPr/>
        <p:txBody>
          <a:bodyPr/>
          <a:lstStyle/>
          <a:p>
            <a:fld id="{4947BAFC-3FA2-4FBE-8E78-C16567585979}" type="slidenum">
              <a:rPr lang="el-GR" smtClean="0"/>
              <a:t>5</a:t>
            </a:fld>
            <a:endParaRPr lang="el-GR"/>
          </a:p>
        </p:txBody>
      </p:sp>
    </p:spTree>
    <p:extLst>
      <p:ext uri="{BB962C8B-B14F-4D97-AF65-F5344CB8AC3E}">
        <p14:creationId xmlns:p14="http://schemas.microsoft.com/office/powerpoint/2010/main" val="299014578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838200" y="365126"/>
            <a:ext cx="10515600" cy="538884"/>
          </a:xfrm>
        </p:spPr>
        <p:txBody>
          <a:bodyPr>
            <a:normAutofit/>
          </a:bodyPr>
          <a:lstStyle/>
          <a:p>
            <a:r>
              <a:rPr lang="el-GR" sz="2800" b="1" dirty="0"/>
              <a:t>Συνοπτικά οι αλλαγές του ν.4555/2018 για τους ΟΤΑ β’ βαθμού: </a:t>
            </a:r>
          </a:p>
        </p:txBody>
      </p:sp>
      <p:sp>
        <p:nvSpPr>
          <p:cNvPr id="3" name="Θέση περιεχομένου 2"/>
          <p:cNvSpPr>
            <a:spLocks noGrp="1"/>
          </p:cNvSpPr>
          <p:nvPr>
            <p:ph idx="1"/>
          </p:nvPr>
        </p:nvSpPr>
        <p:spPr>
          <a:xfrm>
            <a:off x="838200" y="1007918"/>
            <a:ext cx="10515600" cy="5348432"/>
          </a:xfrm>
        </p:spPr>
        <p:txBody>
          <a:bodyPr>
            <a:normAutofit/>
          </a:bodyPr>
          <a:lstStyle/>
          <a:p>
            <a:pPr marL="0" indent="0" algn="just">
              <a:buNone/>
            </a:pPr>
            <a:r>
              <a:rPr lang="el-GR" b="1" u="sng" dirty="0" smtClean="0"/>
              <a:t>5α. Ενίσχυση αναπτυξιακής δράσης, βελτίωση οικονομικής λειτουργίας, προϋπολογισμός, Κ.Α.Π.  (Κεφάλαιο Ι’)</a:t>
            </a:r>
            <a:endParaRPr lang="el-GR" dirty="0"/>
          </a:p>
          <a:p>
            <a:pPr lvl="0"/>
            <a:r>
              <a:rPr lang="el-GR" sz="2600" dirty="0"/>
              <a:t>Γίνεται πιο επιτακτική </a:t>
            </a:r>
            <a:r>
              <a:rPr lang="el-GR" sz="2600" dirty="0" smtClean="0"/>
              <a:t>πλέον </a:t>
            </a:r>
            <a:r>
              <a:rPr lang="el-GR" sz="2600" dirty="0"/>
              <a:t>η υποχρέωση των </a:t>
            </a:r>
            <a:r>
              <a:rPr lang="el-GR" sz="2600" dirty="0" err="1"/>
              <a:t>α</a:t>
            </a:r>
            <a:r>
              <a:rPr lang="el-GR" sz="2600" dirty="0" err="1" smtClean="0"/>
              <a:t>υτοδιοικητικών</a:t>
            </a:r>
            <a:r>
              <a:rPr lang="el-GR" sz="2600" dirty="0" smtClean="0"/>
              <a:t> </a:t>
            </a:r>
            <a:r>
              <a:rPr lang="el-GR" sz="2600" dirty="0"/>
              <a:t>αρχών να καταρτίσουν και να εφαρμόσουν τετραετή επιχειρησιακά προγράμματα στα οποία αναγκαστικά θα αναφέρονται τα ετήσια προγράμματα δράσης και το τεχνικό </a:t>
            </a:r>
            <a:r>
              <a:rPr lang="el-GR" sz="2600" dirty="0" smtClean="0"/>
              <a:t>τους </a:t>
            </a:r>
            <a:r>
              <a:rPr lang="el-GR" sz="2600" dirty="0"/>
              <a:t>πρόγραμμα και ο προϋπολογισμός </a:t>
            </a:r>
            <a:r>
              <a:rPr lang="el-GR" sz="2600" dirty="0" smtClean="0"/>
              <a:t>τους </a:t>
            </a:r>
            <a:r>
              <a:rPr lang="el-GR" sz="2600" dirty="0"/>
              <a:t>( </a:t>
            </a:r>
            <a:r>
              <a:rPr lang="el-GR" sz="2600" dirty="0" smtClean="0"/>
              <a:t>αρ.176)</a:t>
            </a:r>
            <a:endParaRPr lang="el-GR" sz="2600" dirty="0"/>
          </a:p>
          <a:p>
            <a:pPr lvl="0"/>
            <a:r>
              <a:rPr lang="el-GR" sz="2600" dirty="0" smtClean="0"/>
              <a:t>Στα </a:t>
            </a:r>
            <a:r>
              <a:rPr lang="el-GR" sz="2600" dirty="0"/>
              <a:t>άρθρα </a:t>
            </a:r>
            <a:r>
              <a:rPr lang="el-GR" sz="2600" dirty="0" smtClean="0"/>
              <a:t>182-183 </a:t>
            </a:r>
            <a:r>
              <a:rPr lang="el-GR" sz="2600" dirty="0"/>
              <a:t>περιγράφονται οι δυνατότητες των Ο.Τ.Α. να δημιουργήσουν </a:t>
            </a:r>
            <a:r>
              <a:rPr lang="el-GR" sz="2600" dirty="0" smtClean="0"/>
              <a:t>Ν.Π. αναπτυξιακού χαρακτήρα </a:t>
            </a:r>
            <a:r>
              <a:rPr lang="el-GR" sz="2600" dirty="0"/>
              <a:t>, να συμμετέχουν πλειοψηφικά ή μειοψηφικά σε σχήματα του ευρύτερου δημόσιου ή σε αναπτυξιακούς φορείς για ενεργειακούς σκοπούς, κοινωφελείς δράσεις , μεταφορές  κ.α. </a:t>
            </a:r>
            <a:r>
              <a:rPr lang="el-GR" sz="2600" b="1" u="sng" dirty="0" smtClean="0"/>
              <a:t>Καινοτόμα αλλαγή </a:t>
            </a:r>
            <a:r>
              <a:rPr lang="el-GR" sz="2600" b="1" u="sng" dirty="0"/>
              <a:t>κυρίως γιατί διανοίγονται νέα πεδία στην οικονομική δραστηριότητα που μπορούν να αξιοποιήσουν οι Ο.Τ.Α.</a:t>
            </a:r>
          </a:p>
          <a:p>
            <a:endParaRPr lang="el-GR" dirty="0"/>
          </a:p>
        </p:txBody>
      </p:sp>
      <p:sp>
        <p:nvSpPr>
          <p:cNvPr id="6" name="Θέση ημερομηνίας 5"/>
          <p:cNvSpPr>
            <a:spLocks noGrp="1"/>
          </p:cNvSpPr>
          <p:nvPr>
            <p:ph type="dt" sz="half" idx="10"/>
          </p:nvPr>
        </p:nvSpPr>
        <p:spPr/>
        <p:txBody>
          <a:bodyPr/>
          <a:lstStyle/>
          <a:p>
            <a:fld id="{41683A67-500B-41A2-85BF-32C5C6025A0E}" type="datetime1">
              <a:rPr lang="el-GR" smtClean="0"/>
              <a:t>13/12/2018</a:t>
            </a:fld>
            <a:endParaRPr lang="el-GR"/>
          </a:p>
        </p:txBody>
      </p:sp>
      <p:sp>
        <p:nvSpPr>
          <p:cNvPr id="7" name="Θέση υποσέλιδου 6"/>
          <p:cNvSpPr>
            <a:spLocks noGrp="1"/>
          </p:cNvSpPr>
          <p:nvPr>
            <p:ph type="ftr" sz="quarter" idx="11"/>
          </p:nvPr>
        </p:nvSpPr>
        <p:spPr>
          <a:xfrm>
            <a:off x="2286000" y="6356350"/>
            <a:ext cx="5867400" cy="365125"/>
          </a:xfrm>
        </p:spPr>
        <p:txBody>
          <a:bodyPr/>
          <a:lstStyle/>
          <a:p>
            <a:r>
              <a:rPr lang="el-GR" dirty="0" smtClean="0"/>
              <a:t>ΠΡΟΓΡΑΜΜΑ ΚΛΕΙΣΘΕΝΗΣ Ι - ΤΟ ΝΕΟ ΘΕΣΜΙΚΟ ΠΛΑΙΣΙΟ ΚΑΙ Η ΑΥΤΟΔΙΟΙΚΗΣΗ Β' ΒΑΘΜΟΥ</a:t>
            </a:r>
            <a:endParaRPr lang="el-GR" dirty="0"/>
          </a:p>
        </p:txBody>
      </p:sp>
      <p:sp>
        <p:nvSpPr>
          <p:cNvPr id="8" name="Θέση αριθμού διαφάνειας 7"/>
          <p:cNvSpPr>
            <a:spLocks noGrp="1"/>
          </p:cNvSpPr>
          <p:nvPr>
            <p:ph type="sldNum" sz="quarter" idx="12"/>
          </p:nvPr>
        </p:nvSpPr>
        <p:spPr/>
        <p:txBody>
          <a:bodyPr/>
          <a:lstStyle/>
          <a:p>
            <a:fld id="{4947BAFC-3FA2-4FBE-8E78-C16567585979}" type="slidenum">
              <a:rPr lang="el-GR" smtClean="0"/>
              <a:t>6</a:t>
            </a:fld>
            <a:endParaRPr lang="el-GR"/>
          </a:p>
        </p:txBody>
      </p:sp>
    </p:spTree>
    <p:extLst>
      <p:ext uri="{BB962C8B-B14F-4D97-AF65-F5344CB8AC3E}">
        <p14:creationId xmlns:p14="http://schemas.microsoft.com/office/powerpoint/2010/main" val="13230288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838200" y="365125"/>
            <a:ext cx="10515600" cy="777875"/>
          </a:xfrm>
        </p:spPr>
        <p:txBody>
          <a:bodyPr>
            <a:normAutofit/>
          </a:bodyPr>
          <a:lstStyle/>
          <a:p>
            <a:r>
              <a:rPr lang="el-GR" sz="2800" b="1" dirty="0"/>
              <a:t>Συνοπτικά οι αλλαγές του ν.4555/2018 για τους ΟΤΑ β’ βαθμού: </a:t>
            </a:r>
            <a:endParaRPr lang="el-GR" sz="2800" dirty="0"/>
          </a:p>
        </p:txBody>
      </p:sp>
      <p:sp>
        <p:nvSpPr>
          <p:cNvPr id="3" name="Θέση περιεχομένου 2"/>
          <p:cNvSpPr>
            <a:spLocks noGrp="1"/>
          </p:cNvSpPr>
          <p:nvPr>
            <p:ph idx="1"/>
          </p:nvPr>
        </p:nvSpPr>
        <p:spPr>
          <a:xfrm>
            <a:off x="838200" y="1143000"/>
            <a:ext cx="10515600" cy="5033963"/>
          </a:xfrm>
        </p:spPr>
        <p:txBody>
          <a:bodyPr>
            <a:normAutofit/>
          </a:bodyPr>
          <a:lstStyle/>
          <a:p>
            <a:pPr marL="0" indent="0" algn="just">
              <a:buNone/>
            </a:pPr>
            <a:r>
              <a:rPr lang="el-GR" b="1" u="sng" dirty="0" smtClean="0"/>
              <a:t>5β. </a:t>
            </a:r>
            <a:r>
              <a:rPr lang="el-GR" b="1" u="sng" dirty="0"/>
              <a:t>Ενίσχυση αναπτυξιακής δράσης, βελτίωση οικονομικής λειτουργίας, προϋπολογισμός, Κ.Α.Π.  (Κεφάλαιο Ι’)</a:t>
            </a:r>
            <a:endParaRPr lang="el-GR" dirty="0"/>
          </a:p>
          <a:p>
            <a:pPr lvl="0"/>
            <a:r>
              <a:rPr lang="el-GR" dirty="0" smtClean="0"/>
              <a:t>Αλλάζει </a:t>
            </a:r>
            <a:r>
              <a:rPr lang="el-GR" dirty="0"/>
              <a:t>ο τρόπος έγκρισης </a:t>
            </a:r>
            <a:r>
              <a:rPr lang="el-GR" dirty="0" smtClean="0"/>
              <a:t>του </a:t>
            </a:r>
            <a:r>
              <a:rPr lang="el-GR" dirty="0"/>
              <a:t>τεχνικού προγράμματος (</a:t>
            </a:r>
            <a:r>
              <a:rPr lang="el-GR" dirty="0" smtClean="0"/>
              <a:t>αρ.192) </a:t>
            </a:r>
            <a:r>
              <a:rPr lang="el-GR" dirty="0"/>
              <a:t>και του προϋπολογισμού συνολικά (</a:t>
            </a:r>
            <a:r>
              <a:rPr lang="el-GR" dirty="0" smtClean="0"/>
              <a:t>αρ.190)</a:t>
            </a:r>
          </a:p>
          <a:p>
            <a:pPr lvl="0"/>
            <a:r>
              <a:rPr lang="el-GR" dirty="0" smtClean="0"/>
              <a:t>Βασική </a:t>
            </a:r>
            <a:r>
              <a:rPr lang="el-GR" dirty="0"/>
              <a:t>καινοτομία </a:t>
            </a:r>
            <a:r>
              <a:rPr lang="el-GR" dirty="0" smtClean="0"/>
              <a:t>η δυνατότητα κατάθεσης εναλλακτικής πρότασης για τον προϋπολογισμό και </a:t>
            </a:r>
            <a:r>
              <a:rPr lang="el-GR" dirty="0"/>
              <a:t>η έγκριση έργο-έργο και κωδικό</a:t>
            </a:r>
            <a:r>
              <a:rPr lang="el-GR" dirty="0" smtClean="0"/>
              <a:t>.</a:t>
            </a:r>
          </a:p>
          <a:p>
            <a:r>
              <a:rPr lang="el-GR" dirty="0" smtClean="0"/>
              <a:t>Επίσης </a:t>
            </a:r>
            <a:r>
              <a:rPr lang="el-GR" dirty="0"/>
              <a:t>συνεχίζει και ορθά, να λειτουργεί ο “Λογαριασμός οικον. ενίσχυσης των ΟΤΑ” </a:t>
            </a:r>
            <a:r>
              <a:rPr lang="el-GR" dirty="0" smtClean="0"/>
              <a:t>( αρ.199)</a:t>
            </a:r>
          </a:p>
          <a:p>
            <a:r>
              <a:rPr lang="el-GR" dirty="0" smtClean="0"/>
              <a:t>Εξακολουθεί να υφίσταται το Παρατηρητήριο Οικονομικής Αυτοτέλειας των ΟΤΑ (</a:t>
            </a:r>
            <a:r>
              <a:rPr lang="el-GR" dirty="0" err="1" smtClean="0"/>
              <a:t>αρ</a:t>
            </a:r>
            <a:r>
              <a:rPr lang="el-GR" dirty="0" smtClean="0"/>
              <a:t>. 197)</a:t>
            </a:r>
            <a:endParaRPr lang="el-GR" dirty="0"/>
          </a:p>
          <a:p>
            <a:endParaRPr lang="el-GR" dirty="0"/>
          </a:p>
        </p:txBody>
      </p:sp>
      <p:sp>
        <p:nvSpPr>
          <p:cNvPr id="4" name="Θέση ημερομηνίας 3"/>
          <p:cNvSpPr>
            <a:spLocks noGrp="1"/>
          </p:cNvSpPr>
          <p:nvPr>
            <p:ph type="dt" sz="half" idx="10"/>
          </p:nvPr>
        </p:nvSpPr>
        <p:spPr/>
        <p:txBody>
          <a:bodyPr/>
          <a:lstStyle/>
          <a:p>
            <a:fld id="{0A6C6EC3-7261-4F29-9D5F-4BEA45D88EC3}" type="datetime1">
              <a:rPr lang="el-GR" smtClean="0"/>
              <a:t>13/12/2018</a:t>
            </a:fld>
            <a:endParaRPr lang="el-GR"/>
          </a:p>
        </p:txBody>
      </p:sp>
      <p:sp>
        <p:nvSpPr>
          <p:cNvPr id="5" name="Θέση υποσέλιδου 4"/>
          <p:cNvSpPr>
            <a:spLocks noGrp="1"/>
          </p:cNvSpPr>
          <p:nvPr>
            <p:ph type="ftr" sz="quarter" idx="11"/>
          </p:nvPr>
        </p:nvSpPr>
        <p:spPr>
          <a:xfrm>
            <a:off x="1953491" y="6356350"/>
            <a:ext cx="6199909" cy="365125"/>
          </a:xfrm>
        </p:spPr>
        <p:txBody>
          <a:bodyPr/>
          <a:lstStyle/>
          <a:p>
            <a:r>
              <a:rPr lang="el-GR" smtClean="0"/>
              <a:t>ΠΡΟΓΡΑΜΜΑ ΚΛΕΙΣΘΕΝΗΣ Ι - ΤΟ ΝΕΟ ΘΕΣΜΙΚΟ ΠΛΑΙΣΙΟ ΚΑΙ Η ΑΥΤΟΔΙΟΙΚΗΣΗ Β' ΒΑΘΜΟΥ</a:t>
            </a:r>
            <a:endParaRPr lang="el-GR"/>
          </a:p>
        </p:txBody>
      </p:sp>
      <p:sp>
        <p:nvSpPr>
          <p:cNvPr id="6" name="Θέση αριθμού διαφάνειας 5"/>
          <p:cNvSpPr>
            <a:spLocks noGrp="1"/>
          </p:cNvSpPr>
          <p:nvPr>
            <p:ph type="sldNum" sz="quarter" idx="12"/>
          </p:nvPr>
        </p:nvSpPr>
        <p:spPr/>
        <p:txBody>
          <a:bodyPr/>
          <a:lstStyle/>
          <a:p>
            <a:fld id="{4947BAFC-3FA2-4FBE-8E78-C16567585979}" type="slidenum">
              <a:rPr lang="el-GR" smtClean="0"/>
              <a:t>7</a:t>
            </a:fld>
            <a:endParaRPr lang="el-GR"/>
          </a:p>
        </p:txBody>
      </p:sp>
    </p:spTree>
    <p:extLst>
      <p:ext uri="{BB962C8B-B14F-4D97-AF65-F5344CB8AC3E}">
        <p14:creationId xmlns:p14="http://schemas.microsoft.com/office/powerpoint/2010/main" val="170965447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838200" y="365125"/>
            <a:ext cx="10515600" cy="858261"/>
          </a:xfrm>
        </p:spPr>
        <p:txBody>
          <a:bodyPr>
            <a:normAutofit/>
          </a:bodyPr>
          <a:lstStyle/>
          <a:p>
            <a:r>
              <a:rPr lang="el-GR" sz="2800" b="1" dirty="0"/>
              <a:t>Συνοπτικά οι αλλαγές του ν.4555/2018 για τους ΟΤΑ β’ βαθμού: </a:t>
            </a:r>
          </a:p>
        </p:txBody>
      </p:sp>
      <p:sp>
        <p:nvSpPr>
          <p:cNvPr id="3" name="Θέση περιεχομένου 2"/>
          <p:cNvSpPr>
            <a:spLocks noGrp="1"/>
          </p:cNvSpPr>
          <p:nvPr>
            <p:ph idx="1"/>
          </p:nvPr>
        </p:nvSpPr>
        <p:spPr>
          <a:xfrm>
            <a:off x="838200" y="1402773"/>
            <a:ext cx="10515600" cy="4774190"/>
          </a:xfrm>
        </p:spPr>
        <p:txBody>
          <a:bodyPr>
            <a:normAutofit fontScale="92500" lnSpcReduction="10000"/>
          </a:bodyPr>
          <a:lstStyle/>
          <a:p>
            <a:pPr marL="0" indent="0">
              <a:buNone/>
            </a:pPr>
            <a:r>
              <a:rPr lang="el-GR" b="1" u="sng" dirty="0"/>
              <a:t>6</a:t>
            </a:r>
            <a:r>
              <a:rPr lang="el-GR" b="1" u="sng" dirty="0" smtClean="0"/>
              <a:t>. Αρμοδιότητες</a:t>
            </a:r>
          </a:p>
          <a:p>
            <a:pPr algn="just"/>
            <a:r>
              <a:rPr lang="el-GR" dirty="0" smtClean="0"/>
              <a:t>Απουσία ρύθμισης </a:t>
            </a:r>
            <a:r>
              <a:rPr lang="el-GR" dirty="0"/>
              <a:t>ανακατανομής </a:t>
            </a:r>
            <a:r>
              <a:rPr lang="el-GR" dirty="0" smtClean="0"/>
              <a:t>αρμοδιοτήτων, ωστόσο επισημαίνονται  </a:t>
            </a:r>
            <a:r>
              <a:rPr lang="el-GR" dirty="0"/>
              <a:t>δύο σημαντικά </a:t>
            </a:r>
            <a:r>
              <a:rPr lang="el-GR" dirty="0" smtClean="0"/>
              <a:t>άρθρα : </a:t>
            </a:r>
            <a:endParaRPr lang="el-GR" dirty="0"/>
          </a:p>
          <a:p>
            <a:pPr lvl="0" algn="just"/>
            <a:r>
              <a:rPr lang="el-GR" dirty="0"/>
              <a:t>Στο </a:t>
            </a:r>
            <a:r>
              <a:rPr lang="el-GR" dirty="0" smtClean="0"/>
              <a:t>άρθρο 211 προβλέφθηκε </a:t>
            </a:r>
            <a:r>
              <a:rPr lang="el-GR" dirty="0"/>
              <a:t>η δημιουργία διυπουργικών επιτροπών με την συμμετοχή </a:t>
            </a:r>
            <a:r>
              <a:rPr lang="el-GR" dirty="0" smtClean="0"/>
              <a:t>ΚΕΔΕ-ΕΝΠΕ, με σκοπό τη μελέτη και την κατάθεση πρόταση για τον </a:t>
            </a:r>
            <a:r>
              <a:rPr lang="el-GR" dirty="0" err="1" smtClean="0"/>
              <a:t>ανακαθορισμό</a:t>
            </a:r>
            <a:r>
              <a:rPr lang="el-GR" dirty="0" smtClean="0"/>
              <a:t>, τη διευκρίνηση, την </a:t>
            </a:r>
            <a:r>
              <a:rPr lang="el-GR" dirty="0"/>
              <a:t>ερμηνεία </a:t>
            </a:r>
            <a:r>
              <a:rPr lang="el-GR" dirty="0" smtClean="0"/>
              <a:t>αρμοδιοτήτων </a:t>
            </a:r>
            <a:r>
              <a:rPr lang="el-GR" dirty="0"/>
              <a:t>ή τμημάτων ενιαίων δημοσίων πολιτικών, μεταξύ της Κεντρικής Διοίκησης, Αποκεντρωμένης και Αυτοδιοίκησης α' και β' βαθμού.</a:t>
            </a:r>
          </a:p>
          <a:p>
            <a:pPr lvl="0" algn="just"/>
            <a:r>
              <a:rPr lang="el-GR" dirty="0"/>
              <a:t>Στο άρθρο </a:t>
            </a:r>
            <a:r>
              <a:rPr lang="el-GR" dirty="0" smtClean="0"/>
              <a:t>212 </a:t>
            </a:r>
            <a:r>
              <a:rPr lang="el-GR" dirty="0"/>
              <a:t>συστήνεται μια μόνιμη επιτροπή με την συμμετοχή </a:t>
            </a:r>
            <a:r>
              <a:rPr lang="el-GR" dirty="0" smtClean="0"/>
              <a:t>ΚΕΔΕ-ΕΝΠΕ, </a:t>
            </a:r>
            <a:r>
              <a:rPr lang="el-GR" dirty="0"/>
              <a:t>στην οποία θα περιέρχονται οι νομοθετικές ρυθμίσεις που αφορούν </a:t>
            </a:r>
            <a:r>
              <a:rPr lang="el-GR" dirty="0" smtClean="0"/>
              <a:t>στην </a:t>
            </a:r>
            <a:r>
              <a:rPr lang="el-GR" dirty="0"/>
              <a:t>Αυτοδιοίκηση, όλων των Υπουργείων . Η επιτροπή θα </a:t>
            </a:r>
            <a:r>
              <a:rPr lang="el-GR" dirty="0" smtClean="0"/>
              <a:t>γνωμοδοτεί. Μία πολύ σωστή ρύθμιση που θα συμβάλλει στον καλύτερο συντονισμό. </a:t>
            </a:r>
            <a:endParaRPr lang="el-GR" dirty="0"/>
          </a:p>
          <a:p>
            <a:endParaRPr lang="el-GR" dirty="0"/>
          </a:p>
          <a:p>
            <a:endParaRPr lang="el-GR" dirty="0"/>
          </a:p>
        </p:txBody>
      </p:sp>
      <p:sp>
        <p:nvSpPr>
          <p:cNvPr id="4" name="Θέση ημερομηνίας 3"/>
          <p:cNvSpPr>
            <a:spLocks noGrp="1"/>
          </p:cNvSpPr>
          <p:nvPr>
            <p:ph type="dt" sz="half" idx="10"/>
          </p:nvPr>
        </p:nvSpPr>
        <p:spPr/>
        <p:txBody>
          <a:bodyPr/>
          <a:lstStyle/>
          <a:p>
            <a:fld id="{0A6C6EC3-7261-4F29-9D5F-4BEA45D88EC3}" type="datetime1">
              <a:rPr lang="el-GR" smtClean="0"/>
              <a:t>13/12/2018</a:t>
            </a:fld>
            <a:endParaRPr lang="el-GR"/>
          </a:p>
        </p:txBody>
      </p:sp>
      <p:sp>
        <p:nvSpPr>
          <p:cNvPr id="5" name="Θέση υποσέλιδου 4"/>
          <p:cNvSpPr>
            <a:spLocks noGrp="1"/>
          </p:cNvSpPr>
          <p:nvPr>
            <p:ph type="ftr" sz="quarter" idx="11"/>
          </p:nvPr>
        </p:nvSpPr>
        <p:spPr>
          <a:xfrm>
            <a:off x="2182091" y="6356350"/>
            <a:ext cx="5971309" cy="365125"/>
          </a:xfrm>
        </p:spPr>
        <p:txBody>
          <a:bodyPr/>
          <a:lstStyle/>
          <a:p>
            <a:r>
              <a:rPr lang="el-GR" dirty="0" smtClean="0"/>
              <a:t>ΠΡΟΓΡΑΜΜΑ ΚΛΕΙΣΘΕΝΗΣ Ι - ΤΟ ΝΕΟ ΘΕΣΜΙΚΟ ΠΛΑΙΣΙΟ ΚΑΙ Η ΑΥΤΟΔΙΟΙΚΗΣΗ Β' ΒΑΘΜΟΥ</a:t>
            </a:r>
            <a:endParaRPr lang="el-GR" dirty="0"/>
          </a:p>
        </p:txBody>
      </p:sp>
      <p:sp>
        <p:nvSpPr>
          <p:cNvPr id="6" name="Θέση αριθμού διαφάνειας 5"/>
          <p:cNvSpPr>
            <a:spLocks noGrp="1"/>
          </p:cNvSpPr>
          <p:nvPr>
            <p:ph type="sldNum" sz="quarter" idx="12"/>
          </p:nvPr>
        </p:nvSpPr>
        <p:spPr/>
        <p:txBody>
          <a:bodyPr/>
          <a:lstStyle/>
          <a:p>
            <a:fld id="{4947BAFC-3FA2-4FBE-8E78-C16567585979}" type="slidenum">
              <a:rPr lang="el-GR" smtClean="0"/>
              <a:t>8</a:t>
            </a:fld>
            <a:endParaRPr lang="el-GR"/>
          </a:p>
        </p:txBody>
      </p:sp>
    </p:spTree>
    <p:extLst>
      <p:ext uri="{BB962C8B-B14F-4D97-AF65-F5344CB8AC3E}">
        <p14:creationId xmlns:p14="http://schemas.microsoft.com/office/powerpoint/2010/main" val="261342933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838200" y="365125"/>
            <a:ext cx="10515600" cy="777875"/>
          </a:xfrm>
        </p:spPr>
        <p:txBody>
          <a:bodyPr>
            <a:normAutofit/>
          </a:bodyPr>
          <a:lstStyle/>
          <a:p>
            <a:r>
              <a:rPr lang="el-GR" sz="3200" b="1" dirty="0" smtClean="0"/>
              <a:t>Σύντομα σχόλια και σημεία που χρήζουν προσοχής : </a:t>
            </a:r>
            <a:endParaRPr lang="el-GR" sz="3200" dirty="0"/>
          </a:p>
        </p:txBody>
      </p:sp>
      <p:sp>
        <p:nvSpPr>
          <p:cNvPr id="3" name="Θέση περιεχομένου 2"/>
          <p:cNvSpPr>
            <a:spLocks noGrp="1"/>
          </p:cNvSpPr>
          <p:nvPr>
            <p:ph idx="1"/>
          </p:nvPr>
        </p:nvSpPr>
        <p:spPr>
          <a:xfrm>
            <a:off x="838200" y="1143000"/>
            <a:ext cx="10515600" cy="5323114"/>
          </a:xfrm>
        </p:spPr>
        <p:txBody>
          <a:bodyPr>
            <a:normAutofit fontScale="77500" lnSpcReduction="20000"/>
          </a:bodyPr>
          <a:lstStyle/>
          <a:p>
            <a:pPr lvl="0" algn="just"/>
            <a:r>
              <a:rPr lang="el-GR" sz="3400" dirty="0" smtClean="0"/>
              <a:t>Το </a:t>
            </a:r>
            <a:r>
              <a:rPr lang="el-GR" sz="3400" dirty="0"/>
              <a:t>γεγονός ότι το πρόγραμμα «Κλεισθένης Ι» ακολουθεί την ίδια δομή με το πρόγραμμα «Καλλικράτης», </a:t>
            </a:r>
            <a:r>
              <a:rPr lang="el-GR" sz="3400" dirty="0" smtClean="0"/>
              <a:t>σημαίνει ότι </a:t>
            </a:r>
            <a:r>
              <a:rPr lang="el-GR" sz="3400" b="1" u="sng" dirty="0" smtClean="0"/>
              <a:t>δεν ήταν η απαραίτητη </a:t>
            </a:r>
            <a:r>
              <a:rPr lang="el-GR" sz="3400" b="1" u="sng" dirty="0"/>
              <a:t>τομή με το </a:t>
            </a:r>
            <a:r>
              <a:rPr lang="el-GR" sz="3400" b="1" u="sng" dirty="0" smtClean="0"/>
              <a:t>παρελθόν</a:t>
            </a:r>
            <a:r>
              <a:rPr lang="el-GR" sz="3400" b="1" u="sng" dirty="0"/>
              <a:t> </a:t>
            </a:r>
            <a:r>
              <a:rPr lang="el-GR" sz="3400" dirty="0" smtClean="0"/>
              <a:t>(απουσιάζει η ρύθμιση και ανακατανομή των αρμοδιοτήτων)</a:t>
            </a:r>
            <a:endParaRPr lang="el-GR" sz="3400" dirty="0"/>
          </a:p>
          <a:p>
            <a:pPr lvl="0" algn="just"/>
            <a:r>
              <a:rPr lang="el-GR" sz="3400" dirty="0" smtClean="0"/>
              <a:t>Διατηρείται </a:t>
            </a:r>
            <a:r>
              <a:rPr lang="el-GR" sz="3400" dirty="0"/>
              <a:t>ο θεσμός της Αποκεντρωμένης </a:t>
            </a:r>
            <a:r>
              <a:rPr lang="el-GR" sz="3400" dirty="0" smtClean="0"/>
              <a:t>Διοίκησης, θεσμός του οποίου ο ρόλος πρέπει να επαναπροσδιοριστεί </a:t>
            </a:r>
          </a:p>
          <a:p>
            <a:pPr lvl="0" algn="just"/>
            <a:r>
              <a:rPr lang="el-GR" sz="3400" dirty="0" smtClean="0"/>
              <a:t>Διατηρούνται </a:t>
            </a:r>
            <a:r>
              <a:rPr lang="el-GR" sz="3400" dirty="0"/>
              <a:t>πολλαπλοί ελεγκτικοί μηχανισμοί, που ενισχύουν τη γραφειοκρατία, και δεν υπηρετούν την ανάγκη άμεσης αποτελεσματικότητας της ΤΑ. Δεδομένου ότι συνεχίζουν να υφίστανται πολλαπλοί θεσμοί ελέγχου: ο Ελεγκτής Νομιμότητας, το Ελεγκτικό Συνέδριο, το Σώμα Επιθεωρητών Ελεγκτών Δημόσιας Διοίκησης, κ.α., με </a:t>
            </a:r>
            <a:r>
              <a:rPr lang="el-GR" sz="3400" dirty="0" err="1"/>
              <a:t>αλληλοεπικαλυπτόμενες</a:t>
            </a:r>
            <a:r>
              <a:rPr lang="el-GR" sz="3400" dirty="0"/>
              <a:t> αρμοδιότητες, χωρίς διακριτούς ρόλους.</a:t>
            </a:r>
          </a:p>
          <a:p>
            <a:pPr algn="just"/>
            <a:r>
              <a:rPr lang="el-GR" sz="3400" dirty="0"/>
              <a:t>Έτσι τόσο οι αιρετοί της ΤΑ όσο και ο ίδιος ο θεσμός της ΤΑ παραμένει </a:t>
            </a:r>
            <a:r>
              <a:rPr lang="el-GR" sz="3400" dirty="0" smtClean="0"/>
              <a:t>αθωράκιστος, </a:t>
            </a:r>
            <a:r>
              <a:rPr lang="el-GR" sz="3400" dirty="0"/>
              <a:t>με μόνο όργανο να αποφασίζει για την άσκηση πειθαρχικής τους δίωξης, τον Ελεγκτή Νομιμότητας. </a:t>
            </a:r>
            <a:endParaRPr lang="el-GR" sz="3400" dirty="0" smtClean="0"/>
          </a:p>
          <a:p>
            <a:pPr algn="just"/>
            <a:r>
              <a:rPr lang="el-GR" sz="3400" dirty="0" smtClean="0"/>
              <a:t>Όσον αφορά στο εκλογικό σύστημα, αυτό θα κριθεί εκ του αποτελέσματος.</a:t>
            </a:r>
            <a:endParaRPr lang="el-GR" sz="3400" dirty="0"/>
          </a:p>
          <a:p>
            <a:endParaRPr lang="el-GR" dirty="0"/>
          </a:p>
        </p:txBody>
      </p:sp>
      <p:sp>
        <p:nvSpPr>
          <p:cNvPr id="4" name="Θέση ημερομηνίας 3"/>
          <p:cNvSpPr>
            <a:spLocks noGrp="1"/>
          </p:cNvSpPr>
          <p:nvPr>
            <p:ph type="dt" sz="half" idx="10"/>
          </p:nvPr>
        </p:nvSpPr>
        <p:spPr/>
        <p:txBody>
          <a:bodyPr/>
          <a:lstStyle/>
          <a:p>
            <a:fld id="{0A6C6EC3-7261-4F29-9D5F-4BEA45D88EC3}" type="datetime1">
              <a:rPr lang="el-GR" smtClean="0"/>
              <a:t>13/12/2018</a:t>
            </a:fld>
            <a:endParaRPr lang="el-GR"/>
          </a:p>
        </p:txBody>
      </p:sp>
      <p:sp>
        <p:nvSpPr>
          <p:cNvPr id="5" name="Θέση υποσέλιδου 4"/>
          <p:cNvSpPr>
            <a:spLocks noGrp="1"/>
          </p:cNvSpPr>
          <p:nvPr>
            <p:ph type="ftr" sz="quarter" idx="11"/>
          </p:nvPr>
        </p:nvSpPr>
        <p:spPr>
          <a:xfrm>
            <a:off x="2068286" y="6356350"/>
            <a:ext cx="6085114" cy="365125"/>
          </a:xfrm>
        </p:spPr>
        <p:txBody>
          <a:bodyPr/>
          <a:lstStyle/>
          <a:p>
            <a:r>
              <a:rPr lang="el-GR" dirty="0" smtClean="0"/>
              <a:t>ΠΡΟΓΡΑΜΜΑ ΚΛΕΙΣΘΕΝΗΣ Ι - ΤΟ ΝΕΟ ΘΕΣΜΙΚΟ ΠΛΑΙΣΙΟ ΚΑΙ Η ΑΥΤΟΔΙΟΙΚΗΣΗ Β' ΒΑΘΜΟΥ</a:t>
            </a:r>
            <a:endParaRPr lang="el-GR" dirty="0"/>
          </a:p>
        </p:txBody>
      </p:sp>
      <p:sp>
        <p:nvSpPr>
          <p:cNvPr id="6" name="Θέση αριθμού διαφάνειας 5"/>
          <p:cNvSpPr>
            <a:spLocks noGrp="1"/>
          </p:cNvSpPr>
          <p:nvPr>
            <p:ph type="sldNum" sz="quarter" idx="12"/>
          </p:nvPr>
        </p:nvSpPr>
        <p:spPr/>
        <p:txBody>
          <a:bodyPr/>
          <a:lstStyle/>
          <a:p>
            <a:fld id="{4947BAFC-3FA2-4FBE-8E78-C16567585979}" type="slidenum">
              <a:rPr lang="el-GR" smtClean="0"/>
              <a:t>9</a:t>
            </a:fld>
            <a:endParaRPr lang="el-GR"/>
          </a:p>
        </p:txBody>
      </p:sp>
    </p:spTree>
    <p:extLst>
      <p:ext uri="{BB962C8B-B14F-4D97-AF65-F5344CB8AC3E}">
        <p14:creationId xmlns:p14="http://schemas.microsoft.com/office/powerpoint/2010/main" val="538241859"/>
      </p:ext>
    </p:extLst>
  </p:cSld>
  <p:clrMapOvr>
    <a:masterClrMapping/>
  </p:clrMapOvr>
  <p:timing>
    <p:tnLst>
      <p:par>
        <p:cTn id="1" dur="indefinite" restart="never" nodeType="tmRoot"/>
      </p:par>
    </p:tnLst>
  </p:timing>
</p:sld>
</file>

<file path=ppt/theme/theme1.xml><?xml version="1.0" encoding="utf-8"?>
<a:theme xmlns:a="http://schemas.openxmlformats.org/drawingml/2006/main" name="Θέμα του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Θέμα του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788</TotalTime>
  <Words>1543</Words>
  <Application>Microsoft Office PowerPoint</Application>
  <PresentationFormat>Ευρεία οθόνη</PresentationFormat>
  <Paragraphs>111</Paragraphs>
  <Slides>13</Slides>
  <Notes>3</Notes>
  <HiddenSlides>0</HiddenSlides>
  <MMClips>0</MMClips>
  <ScaleCrop>false</ScaleCrop>
  <HeadingPairs>
    <vt:vector size="6" baseType="variant">
      <vt:variant>
        <vt:lpstr>Γραμματοσειρές που χρησιμοποιούνται</vt:lpstr>
      </vt:variant>
      <vt:variant>
        <vt:i4>3</vt:i4>
      </vt:variant>
      <vt:variant>
        <vt:lpstr>Θέμα</vt:lpstr>
      </vt:variant>
      <vt:variant>
        <vt:i4>1</vt:i4>
      </vt:variant>
      <vt:variant>
        <vt:lpstr>Τίτλοι διαφανειών</vt:lpstr>
      </vt:variant>
      <vt:variant>
        <vt:i4>13</vt:i4>
      </vt:variant>
    </vt:vector>
  </HeadingPairs>
  <TitlesOfParts>
    <vt:vector size="17" baseType="lpstr">
      <vt:lpstr>Arial</vt:lpstr>
      <vt:lpstr>Calibri</vt:lpstr>
      <vt:lpstr>Calibri Light</vt:lpstr>
      <vt:lpstr>Θέμα του Office</vt:lpstr>
      <vt:lpstr>ΗΜΕΡΙΔΑ ΕΚΔΔΑ - ΙΝΕΠ «Πρόγραμμα Κλεισθένης Ι –  Μεταρρύθμιση του θεσμικού πλαισίου  της Τοπικής Αυτοδιοίκησης» ν.4555/2018 (ΦΕΚ Α΄133)  </vt:lpstr>
      <vt:lpstr>Συνοπτικά οι αλλαγές του ν.4555/2018 για τους ΟΤΑ β’ βαθμού: </vt:lpstr>
      <vt:lpstr>Συνοπτικά οι αλλαγές του ν.4555/2018 για τους ΟΤΑ β’ βαθμού: </vt:lpstr>
      <vt:lpstr>Συνοπτικά οι αλλαγές του ν.4555/2018 για τους ΟΤΑ β’ βαθμού: </vt:lpstr>
      <vt:lpstr>Συνοπτικά οι αλλαγές του ν.4555/2018 για τους ΟΤΑ β’ βαθμού: </vt:lpstr>
      <vt:lpstr>Συνοπτικά οι αλλαγές του ν.4555/2018 για τους ΟΤΑ β’ βαθμού: </vt:lpstr>
      <vt:lpstr>Συνοπτικά οι αλλαγές του ν.4555/2018 για τους ΟΤΑ β’ βαθμού: </vt:lpstr>
      <vt:lpstr>Συνοπτικά οι αλλαγές του ν.4555/2018 για τους ΟΤΑ β’ βαθμού: </vt:lpstr>
      <vt:lpstr>Σύντομα σχόλια και σημεία που χρήζουν προσοχής : </vt:lpstr>
      <vt:lpstr>Σύντομα σχόλια και σημεία που χρήζουν προσοχής : </vt:lpstr>
      <vt:lpstr>Συγκεκριμένες προτάσεις μετά από μελέτη ομάδας εργασίας της Περιφέρειας Αττικής εν όψει και της συνταγματικής αναθεώρησης</vt:lpstr>
      <vt:lpstr>Εν κατακλείδι : </vt:lpstr>
      <vt:lpstr>Παρουσίαση του PowerPoint</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ΠΡΟΓΡΑΜΜΑ ΜΕΤΑΠΤΥΧΙΑΚΩΝ ΣΠΟΥΔΩΝ «ΕΦΗΡΜΟΣΜΕΝΩΝ ΟΙΚΟΝΟΜΙΚΩΝ ΚΑΙ ΠΕΡΙΦΕΡΕΙΑΚΗΣ  ΑΝΑΠΤΥΞΗΣ» ΚΑΤΕΥΘΥΝΣΗ : «ΑΣΤΙΚΗ ΚΑΙ ΠΕΡΙΦΕΡΕΙΑΚΗ ΑΝΑΠΤΥΞΗ» ΕΙΔΙΚΕΥΣΗ 1Η : «ΠΕΡΙΦΕΡΕΙΑΚΟΥ Κ ΤΟΠΙΚΟΥ ΑΝΑΠΤΥΞΙΑΚΟΥ ΠΡΟΓΡΑΜΜΑΤΙΣΜΟΥ» Μάθημα : Οικονομική του Περιβάλλοντος και των Φυσικών Πόρων Καθηγητής : Κ. Μπίθας    </dc:title>
  <dc:creator>aleftheriotis</dc:creator>
  <cp:lastModifiedBy>aleftheriotis</cp:lastModifiedBy>
  <cp:revision>157</cp:revision>
  <cp:lastPrinted>2018-12-13T12:17:10Z</cp:lastPrinted>
  <dcterms:created xsi:type="dcterms:W3CDTF">2018-10-31T18:26:04Z</dcterms:created>
  <dcterms:modified xsi:type="dcterms:W3CDTF">2018-12-13T14:14:55Z</dcterms:modified>
</cp:coreProperties>
</file>